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57" r:id="rId4"/>
    <p:sldId id="258" r:id="rId5"/>
    <p:sldId id="389" r:id="rId6"/>
    <p:sldId id="555" r:id="rId7"/>
    <p:sldId id="571" r:id="rId8"/>
    <p:sldId id="547" r:id="rId9"/>
    <p:sldId id="556" r:id="rId10"/>
    <p:sldId id="559" r:id="rId11"/>
    <p:sldId id="567" r:id="rId12"/>
    <p:sldId id="568" r:id="rId13"/>
    <p:sldId id="569" r:id="rId14"/>
    <p:sldId id="561" r:id="rId15"/>
    <p:sldId id="560" r:id="rId16"/>
    <p:sldId id="570" r:id="rId17"/>
    <p:sldId id="563" r:id="rId18"/>
    <p:sldId id="564" r:id="rId19"/>
    <p:sldId id="565" r:id="rId20"/>
    <p:sldId id="566" r:id="rId22"/>
    <p:sldId id="557" r:id="rId23"/>
    <p:sldId id="265" r:id="rId24"/>
    <p:sldId id="266" r:id="rId25"/>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7" autoAdjust="0"/>
    <p:restoredTop sz="94660"/>
  </p:normalViewPr>
  <p:slideViewPr>
    <p:cSldViewPr snapToGrid="0">
      <p:cViewPr varScale="1">
        <p:scale>
          <a:sx n="81" d="100"/>
          <a:sy n="81" d="100"/>
        </p:scale>
        <p:origin x="48" y="7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4-06-02T13:37:14"/>
    </inkml:context>
    <inkml:brush xml:id="br0">
      <inkml:brushProperty name="width" value="0.3" units="cm"/>
      <inkml:brushProperty name="height" value="0.6" units="cm"/>
      <inkml:brushProperty name="color" value="#f8f8f8"/>
      <inkml:brushProperty name="tip" value="rectangle"/>
      <inkml:brushProperty name="rasterOp" value="maskPen"/>
    </inkml:brush>
  </inkml:definitions>
  <inkml:trace contextRef="#ctx0" brushRef="#br0">0 17,'3'0,"12"-3,14 0,16-1,11 2,7 0,-4 0,-10 2,-10 0,-7 0,-5 0,-6 0,3 0,5 0,1 0,-3 0,-5 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04"/>
    </inkml:context>
    <inkml:brush xml:id="br0">
      <inkml:brushProperty name="width" value="0.2" units="cm"/>
      <inkml:brushProperty name="height" value="0.2" units="cm"/>
      <inkml:brushProperty name="color" value="#f8f8f8"/>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05"/>
    </inkml:context>
    <inkml:brush xml:id="br0">
      <inkml:brushProperty name="width" value="0.2" units="cm"/>
      <inkml:brushProperty name="height" value="0.2" units="cm"/>
      <inkml:brushProperty name="color" value="#f8f8f8"/>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06"/>
    </inkml:context>
    <inkml:brush xml:id="br0">
      <inkml:brushProperty name="width" value="0.2" units="cm"/>
      <inkml:brushProperty name="height" value="0.2" units="cm"/>
      <inkml:brushProperty name="color" value="#f8f8f8"/>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12"/>
    </inkml:context>
    <inkml:brush xml:id="br0">
      <inkml:brushProperty name="width" value="0.2" units="cm"/>
      <inkml:brushProperty name="height" value="0.2" units="cm"/>
      <inkml:brushProperty name="color" value="#f8f8f8"/>
    </inkml:brush>
  </inkml:definitions>
  <inkml:trace contextRef="#ctx0" brushRef="#br0">1 1 24575</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17"/>
    </inkml:context>
    <inkml:brush xml:id="br0">
      <inkml:brushProperty name="width" value="0.2" units="cm"/>
      <inkml:brushProperty name="height" value="0.2" units="cm"/>
      <inkml:brushProperty name="color" value="#f8f8f8"/>
    </inkml:brush>
  </inkml:definitions>
  <inkml:trace contextRef="#ctx0" brushRef="#br0">1 1 24575</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18"/>
    </inkml:context>
    <inkml:brush xml:id="br0">
      <inkml:brushProperty name="width" value="0.2" units="cm"/>
      <inkml:brushProperty name="height" value="0.2" units="cm"/>
      <inkml:brushProperty name="color" value="#f8f8f8"/>
    </inkml:brush>
  </inkml:definitions>
  <inkml:trace contextRef="#ctx0" brushRef="#br0">0 1 24575</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20"/>
    </inkml:context>
    <inkml:brush xml:id="br0">
      <inkml:brushProperty name="width" value="0.2" units="cm"/>
      <inkml:brushProperty name="height" value="0.2" units="cm"/>
      <inkml:brushProperty name="color" value="#f8f8f8"/>
    </inkml:brush>
  </inkml:definitions>
  <inkml:trace contextRef="#ctx0" brushRef="#br0">1 0 24575</inkml:trace>
</inkml:ink>
</file>

<file path=ppt/ink/ink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21"/>
    </inkml:context>
    <inkml:brush xml:id="br0">
      <inkml:brushProperty name="width" value="0.2" units="cm"/>
      <inkml:brushProperty name="height" value="0.2" units="cm"/>
      <inkml:brushProperty name="color" value="#f8f8f8"/>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21"/>
    </inkml:context>
    <inkml:brush xml:id="br0">
      <inkml:brushProperty name="width" value="0.2" units="cm"/>
      <inkml:brushProperty name="height" value="0.2" units="cm"/>
      <inkml:brushProperty name="color" value="#f8f8f8"/>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22"/>
    </inkml:context>
    <inkml:brush xml:id="br0">
      <inkml:brushProperty name="width" value="0.2" units="cm"/>
      <inkml:brushProperty name="height" value="0.2" units="cm"/>
      <inkml:brushProperty name="color" value="#f8f8f8"/>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4-06-02T13:37:15"/>
    </inkml:context>
    <inkml:brush xml:id="br0">
      <inkml:brushProperty name="width" value="0.3" units="cm"/>
      <inkml:brushProperty name="height" value="0.6" units="cm"/>
      <inkml:brushProperty name="color" value="#f8f8f8"/>
      <inkml:brushProperty name="tip" value="rectangle"/>
      <inkml:brushProperty name="rasterOp" value="maskPen"/>
    </inkml:brush>
  </inkml:definitions>
  <inkml:trace contextRef="#ctx0" brushRef="#br0">1 0,'0'0</inkml:trace>
</inkml:ink>
</file>

<file path=ppt/ink/ink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22"/>
    </inkml:context>
    <inkml:brush xml:id="br0">
      <inkml:brushProperty name="width" value="0.2" units="cm"/>
      <inkml:brushProperty name="height" value="0.2" units="cm"/>
      <inkml:brushProperty name="color" value="#f8f8f8"/>
    </inkml:brush>
  </inkml:definitions>
  <inkml:trace contextRef="#ctx0" brushRef="#br0">0 1 24575</inkml:trace>
</inkml:ink>
</file>

<file path=ppt/ink/ink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23"/>
    </inkml:context>
    <inkml:brush xml:id="br0">
      <inkml:brushProperty name="width" value="0.2" units="cm"/>
      <inkml:brushProperty name="height" value="0.2" units="cm"/>
      <inkml:brushProperty name="color" value="#f8f8f8"/>
    </inkml:brush>
  </inkml:definitions>
  <inkml:trace contextRef="#ctx0" brushRef="#br0">0 1 24575</inkml:trace>
</inkml:ink>
</file>

<file path=ppt/ink/ink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26"/>
    </inkml:context>
    <inkml:brush xml:id="br0">
      <inkml:brushProperty name="width" value="0.2" units="cm"/>
      <inkml:brushProperty name="height" value="0.2" units="cm"/>
      <inkml:brushProperty name="color" value="#f8f8f8"/>
    </inkml:brush>
  </inkml:definitions>
  <inkml:trace contextRef="#ctx0" brushRef="#br0">1 1 24575</inkml:trace>
</inkml:ink>
</file>

<file path=ppt/ink/ink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28"/>
    </inkml:context>
    <inkml:brush xml:id="br0">
      <inkml:brushProperty name="width" value="0.2" units="cm"/>
      <inkml:brushProperty name="height" value="0.2" units="cm"/>
      <inkml:brushProperty name="color" value="#f8f8f8"/>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4-06-02T13:37:15"/>
    </inkml:context>
    <inkml:brush xml:id="br0">
      <inkml:brushProperty name="width" value="0.3" units="cm"/>
      <inkml:brushProperty name="height" value="0.6" units="cm"/>
      <inkml:brushProperty name="color" value="#f8f8f8"/>
      <inkml:brushProperty name="tip" value="rectangle"/>
      <inkml:brushProperty name="rasterOp" value="maskPen"/>
    </inkml:brush>
  </inkml:definitions>
  <inkml:trace contextRef="#ctx0" brushRef="#br0">0 15,'681'0,"-628"-7,-25 2,-12 3</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4-06-02T13:37:16"/>
    </inkml:context>
    <inkml:brush xml:id="br0">
      <inkml:brushProperty name="width" value="0.3" units="cm"/>
      <inkml:brushProperty name="height" value="0.6" units="cm"/>
      <inkml:brushProperty name="color" value="#f8f8f8"/>
      <inkml:brushProperty name="tip" value="rectangle"/>
      <inkml:brushProperty name="rasterOp" value="maskPen"/>
    </inkml:brush>
  </inkml:definitions>
  <inkml:trace contextRef="#ctx0" brushRef="#br0">0 19,'0'-1,"1"1,-1-1,1 1,-1-1,1 0,-1 1,1-1,-1 1,1-1,0 1,-1-1,1 1,0-1,-1 1,1 0,0 0,0-1,-1 1,1 0,0 0,0 0,-1-1,1 1,1 0,25-2,-23 1,383-4,-228 7,403-2,-546 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7:31"/>
    </inkml:context>
    <inkml:brush xml:id="br0">
      <inkml:brushProperty name="width" value="0.05" units="cm"/>
      <inkml:brushProperty name="height" value="0.05" units="cm"/>
      <inkml:brushProperty name="color" value="#f8f8f8"/>
    </inkml:brush>
  </inkml:definitions>
  <inkml:trace contextRef="#ctx0" brushRef="#br0">0 51 24575,'17'0'0,"21"0"0,1 0 0,-1-3 0,52-10 0,-42 2 0,-1 3 0,1 1 0,1 2 0,63 3 0,-409 1 0,147 2 0,130-1 0,0 0 0,19 0 0,12 0 0,391 0 0,-397 0 0,27 2 0,-31-2 0,0 0 0,0 0 0,0 0 0,0 1 0,0-1 0,0 0 0,0 0 0,0 1 0,0-1 0,0 1 0,0-1 0,0 1 0,0-1 0,0 1 0,-1 0 0,1-1 0,0 1 0,0 0 0,-1 0 0,1-1 0,0 1 0,-1 0 0,1 0 0,0 1 0,-1-1 0,0-1 0,0 1 0,-1 0 0,1-1 0,0 1 0,0-1 0,0 1 0,-1-1 0,1 1 0,0-1 0,0 1 0,-1-1 0,1 1 0,0-1 0,-1 1 0,1-1 0,-1 0 0,1 1 0,-1-1 0,1 0 0,-1 1 0,1-1 0,-1 0 0,1 1 0,-1-1 0,1 0 0,-1 0 0,1 0 0,-1 0 0,1 0 0,-1 1 0,-1-1 0,-21 3 0,22-3 0,-46 3 0,-35 4 0,40-2-94,-76-3 0,80-2-1083,17 0-5649</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7:38"/>
    </inkml:context>
    <inkml:brush xml:id="br0">
      <inkml:brushProperty name="width" value="0.05" units="cm"/>
      <inkml:brushProperty name="height" value="0.05" units="cm"/>
      <inkml:brushProperty name="color" value="#f8f8f8"/>
    </inkml:brush>
  </inkml:definitions>
  <inkml:trace contextRef="#ctx0" brushRef="#br0">1 74 24575,'2'-2'0,"0"0"0,0 1 0,0-1 0,0 1 0,0 0 0,1 0 0,-1-1 0,0 1 0,1 1 0,-1-1 0,1 0 0,4 0 0,1-1 0,45-15 0,100-17 0,-91 29 0,-48 6 0,-42 3 0,12-2 0,0 1 0,0 0 0,0 2 0,-23 8 0,29-10 0,-1 0-1,1-2 1,-1 1-1,1-1 0,-1 0 1,1-1-1,-19-2 1,-4 0-1361,23 2-5465</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01"/>
    </inkml:context>
    <inkml:brush xml:id="br0">
      <inkml:brushProperty name="width" value="0.2" units="cm"/>
      <inkml:brushProperty name="height" value="0.2" units="cm"/>
      <inkml:brushProperty name="color" value="#f8f8f8"/>
    </inkml:brush>
  </inkml:definitions>
  <inkml:trace contextRef="#ctx0" brushRef="#br0">0 52 24575,'0'-2'0,"1"1"0,-1-1 0,0 1 0,0 0 0,1-1 0,-1 1 0,0-1 0,1 1 0,0 0 0,-1 0 0,1-1 0,0 1 0,-1 0 0,1 0 0,0 0 0,0 0 0,0 0 0,2-2 0,0 1 0,0 0 0,0 0 0,0 0 0,0 1 0,1-1 0,-1 1 0,5-2 0,3 1 0,0 0 0,0 0 0,22 0 0,-1 1 0,-13 1 0,1 0 0,25 3 0,-40-2 0,0 1 0,0-1 0,-1 1 0,1 0 0,-1 1 0,1-1 0,-1 1 0,6 4 0,-7-4 0,1 0 0,0-1 0,0 1 0,1-1 0,-1 0 0,0 0 0,1 0 0,-1-1 0,1 1 0,5 0 0,72 0 0,-65-3 0,0 1 0,-1 0 0,1 2 0,0 0 0,0 0 0,-1 2 0,24 7 0,-26-5 0,0-2 0,1 0 0,-1-1 0,1 0 0,17 1 0,74-3 0,-55-2 0,-41 0 0,0 0 0,1-1 0,-1 0 0,0-1 0,0 0 0,0-1 0,0 0 0,10-6 0,-11 5 0,1 1 0,-1 0 0,1 0 0,0 1 0,1 0 0,-1 1 0,20-3 0,911 7 0,-939-3 0,-1 1 0,1 0 0,0 0 0,0 0 0,0 1 0,-1-1 0,1 0 0,0 1 0,-1-1 0,1 1 0,0-1 0,-1 1 0,1 0 0,0 0 0,-1 0 0,1 0 0,-1 0 0,0 0 0,1 0 0,-1 0 0,0 0 0,0 1 0,1-1 0,-1 1 0,0-1 0,0 1 0,-1-1 0,2 3 0,0 2 0,-1 0 0,0 0 0,0 1 0,0-1 0,-1 0 0,-1 12 0,1-16 0,0-1 0,0 1 0,0 0 0,0 0 0,-1 0 0,1-1 0,-1 1 0,1 0 0,-1 0 0,-1 1 0,2-2 0,0-1 0,0 0 0,-1 1 0,1-1 0,0 0 0,-1 1 0,1-1 0,0 0 0,-1 0 0,1 1 0,-1-1 0,1 0 0,0 0 0,-1 0 0,1 1 0,-1-1 0,1 0 0,-1 0 0,1 0 0,-1 0 0,1 0 0,0 0 0,-1 0 0,1 0 0,-2 0 0,-1-2 0,-1 1 0,0-1 0,0 0 0,1 0 0,-1 0 0,1 0 0,-4-4 0,4 4 0,-31-28 0,-10-8 0,41 36 0,-1-1 0,0 1 0,0 0 0,0 0 0,0 0 0,0 1 0,0 0 0,0-1 0,0 1 0,-8 0 0,-34-4 0,-17-1 0,49 6 0,0-1 0,-1 0 0,1-1 0,0-1 0,-17-5 0,12 4 11,1 0 0,-1 2 0,0 1 0,0 0 0,-33 3 0,-2 0-1442</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03"/>
    </inkml:context>
    <inkml:brush xml:id="br0">
      <inkml:brushProperty name="width" value="0.2" units="cm"/>
      <inkml:brushProperty name="height" value="0.2" units="cm"/>
      <inkml:brushProperty name="color" value="#f8f8f8"/>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2T13:38:04"/>
    </inkml:context>
    <inkml:brush xml:id="br0">
      <inkml:brushProperty name="width" value="0.2" units="cm"/>
      <inkml:brushProperty name="height" value="0.2" units="cm"/>
      <inkml:brushProperty name="color" value="#f8f8f8"/>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1"/>
          <p:cNvSpPr/>
          <p:nvPr userDrawn="1"/>
        </p:nvSpPr>
        <p:spPr bwMode="auto">
          <a:xfrm rot="859120" flipH="1">
            <a:off x="-1381342" y="-1207692"/>
            <a:ext cx="3371272" cy="8927307"/>
          </a:xfrm>
          <a:prstGeom prst="rect">
            <a:avLst/>
          </a:prstGeom>
          <a:gradFill rotWithShape="0">
            <a:gsLst>
              <a:gs pos="57000">
                <a:srgbClr val="549FF3"/>
              </a:gs>
              <a:gs pos="100000">
                <a:srgbClr val="3D36BA"/>
              </a:gs>
            </a:gsLst>
            <a:lin ang="5400000"/>
          </a:gradFill>
          <a:ln>
            <a:noFill/>
          </a:ln>
          <a:effectLst>
            <a:outerShdw blurRad="50800" dist="25400" dir="5400000" algn="ctr" rotWithShape="0">
              <a:srgbClr val="000000">
                <a:alpha val="50000"/>
              </a:srgbClr>
            </a:outerShdw>
          </a:effectLst>
        </p:spPr>
        <p:txBody>
          <a:bodyPr lIns="35719" tIns="35719" rIns="35719" bIns="35719"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zh-CN" altLang="zh-CN" sz="1600">
              <a:solidFill>
                <a:srgbClr val="FFFFFF"/>
              </a:solidFill>
              <a:ea typeface="宋体" panose="02010600030101010101" pitchFamily="2" charset="-122"/>
            </a:endParaRPr>
          </a:p>
        </p:txBody>
      </p:sp>
      <p:sp>
        <p:nvSpPr>
          <p:cNvPr id="2" name="Title 1"/>
          <p:cNvSpPr>
            <a:spLocks noGrp="1"/>
          </p:cNvSpPr>
          <p:nvPr>
            <p:ph type="ctrTitle"/>
          </p:nvPr>
        </p:nvSpPr>
        <p:spPr>
          <a:xfrm>
            <a:off x="1524000" y="1122363"/>
            <a:ext cx="9144000" cy="1835990"/>
          </a:xfrm>
        </p:spPr>
        <p:txBody>
          <a:bodyPr anchor="b"/>
          <a:lstStyle>
            <a:lvl1pPr algn="ct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524000" y="3602038"/>
            <a:ext cx="9144000" cy="1655763"/>
          </a:xfrm>
        </p:spPr>
        <p:txBody>
          <a:bodyPr/>
          <a:lstStyle>
            <a:lvl1pPr marL="0" indent="0" algn="r">
              <a:buNone/>
              <a:defRPr sz="2800"/>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ltLang="zh-CN" dirty="0"/>
              <a:t>Click to edit Master subtitle style</a:t>
            </a:r>
            <a:endParaRPr lang="zh-CN" altLang="en-US" dirty="0"/>
          </a:p>
        </p:txBody>
      </p:sp>
      <p:sp>
        <p:nvSpPr>
          <p:cNvPr id="4" name="Rectangle 6"/>
          <p:cNvSpPr>
            <a:spLocks noGrp="1"/>
          </p:cNvSpPr>
          <p:nvPr>
            <p:ph type="sldNum" sz="quarter" idx="10"/>
          </p:nvPr>
        </p:nvSpPr>
        <p:spPr/>
        <p:txBody>
          <a:bodyPr/>
          <a:lstStyle>
            <a:lvl1pPr>
              <a:defRPr/>
            </a:lvl1pPr>
          </a:lstStyle>
          <a:p>
            <a:fld id="{342C2E44-293D-4CE9-B437-38578EAF30C8}" type="slidenum">
              <a:rPr lang="zh-CN" altLang="zh-CN"/>
            </a:fld>
            <a:endParaRPr lang="zh-CN" altLang="zh-CN"/>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618"/>
            <a:ext cx="2659642" cy="13298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Rectangle 6"/>
          <p:cNvSpPr>
            <a:spLocks noGrp="1"/>
          </p:cNvSpPr>
          <p:nvPr>
            <p:ph type="sldNum" sz="quarter" idx="10"/>
          </p:nvPr>
        </p:nvSpPr>
        <p:spPr/>
        <p:txBody>
          <a:bodyPr/>
          <a:lstStyle>
            <a:lvl1pPr>
              <a:defRPr/>
            </a:lvl1pPr>
          </a:lstStyle>
          <a:p>
            <a:fld id="{0D35C023-FE34-4344-A130-C228BB7E7256}" type="slidenum">
              <a:rPr lang="zh-CN" altLang="zh-CN"/>
            </a:fld>
            <a:endParaRPr lang="zh-CN" altLang="zh-CN"/>
          </a:p>
        </p:txBody>
      </p:sp>
      <p:pic>
        <p:nvPicPr>
          <p:cNvPr id="5" name="Picture 4"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47038" y="1830388"/>
            <a:ext cx="1951038" cy="4420394"/>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2193132" y="1830388"/>
            <a:ext cx="5777706" cy="4420394"/>
          </a:xfrm>
        </p:spPr>
        <p:txBody>
          <a:bodyPr vert="eaVert"/>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Rectangle 6"/>
          <p:cNvSpPr>
            <a:spLocks noGrp="1"/>
          </p:cNvSpPr>
          <p:nvPr>
            <p:ph type="sldNum" sz="quarter" idx="10"/>
          </p:nvPr>
        </p:nvSpPr>
        <p:spPr/>
        <p:txBody>
          <a:bodyPr/>
          <a:lstStyle>
            <a:lvl1pPr>
              <a:defRPr/>
            </a:lvl1pPr>
          </a:lstStyle>
          <a:p>
            <a:fld id="{373F4BDC-C434-4A9D-BBDF-64FA4D5C18DB}" type="slidenum">
              <a:rPr lang="zh-CN" altLang="zh-CN"/>
            </a:fld>
            <a:endParaRPr lang="zh-CN" altLang="zh-CN"/>
          </a:p>
        </p:txBody>
      </p:sp>
      <p:pic>
        <p:nvPicPr>
          <p:cNvPr id="5" name="Picture 4"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2" name="Picture 1"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nchor="t"/>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Rectangle 6"/>
          <p:cNvSpPr>
            <a:spLocks noGrp="1"/>
          </p:cNvSpPr>
          <p:nvPr>
            <p:ph type="sldNum" sz="quarter" idx="10"/>
          </p:nvPr>
        </p:nvSpPr>
        <p:spPr/>
        <p:txBody>
          <a:bodyPr/>
          <a:lstStyle>
            <a:lvl1pPr>
              <a:defRPr/>
            </a:lvl1pPr>
          </a:lstStyle>
          <a:p>
            <a:fld id="{7F95BF15-D72E-4E4E-91BA-005481991A52}" type="slidenum">
              <a:rPr lang="zh-CN" altLang="zh-CN"/>
            </a:fld>
            <a:endParaRPr lang="zh-CN" altLang="zh-CN"/>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6"/>
          <p:cNvSpPr>
            <a:spLocks noGrp="1"/>
          </p:cNvSpPr>
          <p:nvPr>
            <p:ph type="sldNum" sz="quarter" idx="10"/>
          </p:nvPr>
        </p:nvSpPr>
        <p:spPr/>
        <p:txBody>
          <a:bodyPr/>
          <a:lstStyle>
            <a:lvl1pPr>
              <a:defRPr/>
            </a:lvl1pPr>
          </a:lstStyle>
          <a:p>
            <a:fld id="{9B0512B6-C6BE-4337-A445-D3A171D563C3}" type="slidenum">
              <a:rPr lang="zh-CN" altLang="zh-CN"/>
            </a:fld>
            <a:endParaRPr lang="zh-CN" altLang="zh-CN"/>
          </a:p>
        </p:txBody>
      </p:sp>
      <p:sp>
        <p:nvSpPr>
          <p:cNvPr id="5" name="Rectangle 1"/>
          <p:cNvSpPr/>
          <p:nvPr userDrawn="1"/>
        </p:nvSpPr>
        <p:spPr bwMode="auto">
          <a:xfrm rot="859120" flipH="1">
            <a:off x="-1381342" y="-1207692"/>
            <a:ext cx="3371272" cy="8927307"/>
          </a:xfrm>
          <a:prstGeom prst="rect">
            <a:avLst/>
          </a:prstGeom>
          <a:gradFill rotWithShape="0">
            <a:gsLst>
              <a:gs pos="58000">
                <a:srgbClr val="549FF3"/>
              </a:gs>
              <a:gs pos="100000">
                <a:srgbClr val="3D36BA"/>
              </a:gs>
            </a:gsLst>
            <a:lin ang="5400000"/>
          </a:gradFill>
          <a:ln>
            <a:noFill/>
          </a:ln>
          <a:effectLst>
            <a:outerShdw blurRad="50800" dist="25400" dir="5400000" algn="ctr" rotWithShape="0">
              <a:srgbClr val="000000">
                <a:alpha val="50000"/>
              </a:srgbClr>
            </a:outerShdw>
          </a:effectLst>
        </p:spPr>
        <p:txBody>
          <a:bodyPr lIns="35719" tIns="35719" rIns="35719" bIns="35719"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zh-CN" altLang="zh-CN" sz="1600">
              <a:solidFill>
                <a:srgbClr val="FFFFFF"/>
              </a:solidFill>
              <a:ea typeface="宋体" panose="02010600030101010101" pitchFamily="2" charset="-122"/>
            </a:endParaRPr>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618"/>
            <a:ext cx="2659642" cy="1329821"/>
          </a:xfrm>
          <a:prstGeom prst="rect">
            <a:avLst/>
          </a:prstGeom>
        </p:spPr>
      </p:pic>
      <p:sp>
        <p:nvSpPr>
          <p:cNvPr id="2" name="Title 1"/>
          <p:cNvSpPr>
            <a:spLocks noGrp="1"/>
          </p:cNvSpPr>
          <p:nvPr>
            <p:ph type="title"/>
          </p:nvPr>
        </p:nvSpPr>
        <p:spPr>
          <a:xfrm>
            <a:off x="831850" y="1709738"/>
            <a:ext cx="10515600" cy="1719262"/>
          </a:xfrm>
        </p:spPr>
        <p:txBody>
          <a:bodyPr anchor="b"/>
          <a:lstStyle>
            <a:lvl1pPr>
              <a:defRPr sz="4800"/>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831850" y="4173967"/>
            <a:ext cx="10515600" cy="1915684"/>
          </a:xfrm>
        </p:spPr>
        <p:txBody>
          <a:bodyPr/>
          <a:lstStyle>
            <a:lvl1pPr marL="0" indent="0" algn="r">
              <a:buNone/>
              <a:defRPr sz="2800"/>
            </a:lvl1pPr>
            <a:lvl2pPr marL="228600" indent="0">
              <a:buNone/>
              <a:defRPr sz="1000"/>
            </a:lvl2pPr>
            <a:lvl3pPr marL="457200" indent="0">
              <a:buNone/>
              <a:defRPr sz="900"/>
            </a:lvl3pPr>
            <a:lvl4pPr marL="685800" indent="0">
              <a:buNone/>
              <a:defRPr sz="800"/>
            </a:lvl4pPr>
            <a:lvl5pPr marL="914400" indent="0">
              <a:buNone/>
              <a:defRPr sz="800"/>
            </a:lvl5pPr>
            <a:lvl6pPr marL="1143000" indent="0">
              <a:buNone/>
              <a:defRPr sz="800"/>
            </a:lvl6pPr>
            <a:lvl7pPr marL="1371600" indent="0">
              <a:buNone/>
              <a:defRPr sz="800"/>
            </a:lvl7pPr>
            <a:lvl8pPr marL="1600200" indent="0">
              <a:buNone/>
              <a:defRPr sz="800"/>
            </a:lvl8pPr>
            <a:lvl9pPr marL="1828800" indent="0">
              <a:buNone/>
              <a:defRPr sz="800"/>
            </a:lvl9pPr>
          </a:lstStyle>
          <a:p>
            <a:pPr lvl="0"/>
            <a:r>
              <a:rPr lang="en-US" altLang="zh-CN" dirty="0"/>
              <a:t>Edit Master text styles</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519" y="607218"/>
            <a:ext cx="7804944" cy="1106562"/>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1839965" y="1830388"/>
            <a:ext cx="3863975" cy="4420394"/>
          </a:xfrm>
        </p:spPr>
        <p:txBody>
          <a:body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Content Placeholder 3"/>
          <p:cNvSpPr>
            <a:spLocks noGrp="1"/>
          </p:cNvSpPr>
          <p:nvPr>
            <p:ph sz="half" idx="2"/>
          </p:nvPr>
        </p:nvSpPr>
        <p:spPr>
          <a:xfrm>
            <a:off x="6133306" y="1830388"/>
            <a:ext cx="3864769" cy="4420394"/>
          </a:xfrm>
        </p:spPr>
        <p:txBody>
          <a:bodyPr/>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Rectangle 6"/>
          <p:cNvSpPr>
            <a:spLocks noGrp="1"/>
          </p:cNvSpPr>
          <p:nvPr>
            <p:ph type="sldNum" sz="quarter" idx="10"/>
          </p:nvPr>
        </p:nvSpPr>
        <p:spPr/>
        <p:txBody>
          <a:bodyPr/>
          <a:lstStyle>
            <a:lvl1pPr>
              <a:defRPr/>
            </a:lvl1pPr>
          </a:lstStyle>
          <a:p>
            <a:fld id="{DD575B06-9A48-44CB-BF22-441D24A07EA7}" type="slidenum">
              <a:rPr lang="zh-CN" altLang="zh-CN"/>
            </a:fld>
            <a:endParaRPr lang="zh-CN" altLang="zh-CN"/>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8078301"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7" y="1681163"/>
            <a:ext cx="5157788" cy="823913"/>
          </a:xfrm>
        </p:spPr>
        <p:txBody>
          <a:bodyPr anchor="b"/>
          <a:lstStyle>
            <a:lvl1pPr marL="0" indent="0">
              <a:buNone/>
              <a:defRPr sz="24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ltLang="zh-CN" dirty="0"/>
              <a:t>Edit Master text styles</a:t>
            </a:r>
            <a:endParaRPr lang="en-US" altLang="zh-CN" dirty="0"/>
          </a:p>
        </p:txBody>
      </p:sp>
      <p:sp>
        <p:nvSpPr>
          <p:cNvPr id="4" name="Content Placeholder 3"/>
          <p:cNvSpPr>
            <a:spLocks noGrp="1"/>
          </p:cNvSpPr>
          <p:nvPr>
            <p:ph sz="half" idx="2"/>
          </p:nvPr>
        </p:nvSpPr>
        <p:spPr>
          <a:xfrm>
            <a:off x="839787" y="2505075"/>
            <a:ext cx="5157788" cy="3684588"/>
          </a:xfrm>
        </p:spPr>
        <p:txBody>
          <a:bodyPr/>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3"/>
          </a:xfrm>
        </p:spPr>
        <p:txBody>
          <a:bodyPr anchor="b"/>
          <a:lstStyle>
            <a:lvl1pPr marL="0" indent="0">
              <a:buNone/>
              <a:defRPr lang="en-US" altLang="zh-CN" sz="2400" b="1" kern="1200" smtClean="0">
                <a:solidFill>
                  <a:srgbClr val="000000"/>
                </a:solidFill>
                <a:latin typeface="+mn-lt"/>
                <a:ea typeface="+mn-ea"/>
                <a:cs typeface="+mn-cs"/>
                <a:sym typeface="Helvetica Light"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ltLang="zh-CN" dirty="0"/>
              <a:t>Edit Master text styles</a:t>
            </a:r>
            <a:endParaRPr lang="en-US" altLang="zh-CN" dirty="0"/>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Rectangle 6"/>
          <p:cNvSpPr>
            <a:spLocks noGrp="1"/>
          </p:cNvSpPr>
          <p:nvPr>
            <p:ph type="sldNum" sz="quarter" idx="10"/>
          </p:nvPr>
        </p:nvSpPr>
        <p:spPr/>
        <p:txBody>
          <a:bodyPr/>
          <a:lstStyle>
            <a:lvl1pPr>
              <a:defRPr/>
            </a:lvl1pPr>
          </a:lstStyle>
          <a:p>
            <a:fld id="{67296D34-F81A-46A2-8AD8-39966004D08F}" type="slidenum">
              <a:rPr lang="zh-CN" altLang="zh-CN"/>
            </a:fld>
            <a:endParaRPr lang="zh-CN" altLang="zh-CN"/>
          </a:p>
        </p:txBody>
      </p:sp>
      <p:pic>
        <p:nvPicPr>
          <p:cNvPr id="8" name="Picture 7"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6"/>
          <p:cNvSpPr>
            <a:spLocks noGrp="1"/>
          </p:cNvSpPr>
          <p:nvPr>
            <p:ph type="sldNum" sz="quarter" idx="10"/>
          </p:nvPr>
        </p:nvSpPr>
        <p:spPr/>
        <p:txBody>
          <a:bodyPr/>
          <a:lstStyle>
            <a:lvl1pPr>
              <a:defRPr/>
            </a:lvl1pPr>
          </a:lstStyle>
          <a:p>
            <a:fld id="{7A78D55F-A373-42D5-A264-B8E1D501BFC5}" type="slidenum">
              <a:rPr lang="zh-CN" altLang="zh-CN"/>
            </a:fld>
            <a:endParaRPr lang="zh-CN" altLang="zh-CN"/>
          </a:p>
        </p:txBody>
      </p:sp>
      <p:pic>
        <p:nvPicPr>
          <p:cNvPr id="4" name="Picture 3"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p:cNvSpPr>
          <p:nvPr>
            <p:ph type="sldNum" sz="quarter" idx="10"/>
          </p:nvPr>
        </p:nvSpPr>
        <p:spPr/>
        <p:txBody>
          <a:bodyPr/>
          <a:lstStyle>
            <a:lvl1pPr>
              <a:defRPr/>
            </a:lvl1pPr>
          </a:lstStyle>
          <a:p>
            <a:fld id="{57594138-9B44-4804-8A89-1E9C8739BAC6}" type="slidenum">
              <a:rPr lang="zh-CN" altLang="zh-CN"/>
            </a:fld>
            <a:endParaRPr lang="zh-CN" altLang="zh-CN"/>
          </a:p>
        </p:txBody>
      </p:sp>
      <p:pic>
        <p:nvPicPr>
          <p:cNvPr id="3" name="Picture 2"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704633"/>
            <a:ext cx="3932238" cy="1600200"/>
          </a:xfrm>
        </p:spPr>
        <p:txBody>
          <a:bodyPr anchor="b"/>
          <a:lstStyle>
            <a:lvl1pPr>
              <a:defRPr sz="2800"/>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1000"/>
            </a:lvl6pPr>
            <a:lvl7pPr>
              <a:defRPr sz="1000"/>
            </a:lvl7pPr>
            <a:lvl8pPr>
              <a:defRPr sz="1000"/>
            </a:lvl8pPr>
            <a:lvl9pPr>
              <a:defRPr sz="1000"/>
            </a:lvl9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Text Placeholder 3"/>
          <p:cNvSpPr>
            <a:spLocks noGrp="1"/>
          </p:cNvSpPr>
          <p:nvPr>
            <p:ph type="body" sz="half" idx="2"/>
          </p:nvPr>
        </p:nvSpPr>
        <p:spPr>
          <a:xfrm>
            <a:off x="839788" y="2304833"/>
            <a:ext cx="3932238" cy="3811588"/>
          </a:xfrm>
        </p:spPr>
        <p:txBody>
          <a:bodyPr/>
          <a:lstStyle>
            <a:lvl1pPr marL="0" indent="0">
              <a:buNone/>
              <a:defRPr sz="2400"/>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ltLang="zh-CN" dirty="0"/>
              <a:t>Edit Master text styles</a:t>
            </a:r>
            <a:endParaRPr lang="en-US" altLang="zh-CN" dirty="0"/>
          </a:p>
        </p:txBody>
      </p:sp>
      <p:sp>
        <p:nvSpPr>
          <p:cNvPr id="5" name="Rectangle 6"/>
          <p:cNvSpPr>
            <a:spLocks noGrp="1"/>
          </p:cNvSpPr>
          <p:nvPr>
            <p:ph type="sldNum" sz="quarter" idx="10"/>
          </p:nvPr>
        </p:nvSpPr>
        <p:spPr/>
        <p:txBody>
          <a:bodyPr/>
          <a:lstStyle>
            <a:lvl1pPr>
              <a:defRPr/>
            </a:lvl1pPr>
          </a:lstStyle>
          <a:p>
            <a:fld id="{1FE2E900-EAB6-4B71-8F4C-9F49C009F645}" type="slidenum">
              <a:rPr lang="zh-CN" altLang="zh-CN"/>
            </a:fld>
            <a:endParaRPr lang="zh-CN" altLang="zh-CN"/>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758418"/>
            <a:ext cx="3932238" cy="1600200"/>
          </a:xfrm>
        </p:spPr>
        <p:txBody>
          <a:bodyPr anchor="b"/>
          <a:lstStyle>
            <a:lvl1pPr>
              <a:defRPr sz="2800"/>
            </a:lvl1pPr>
          </a:lstStyle>
          <a:p>
            <a:r>
              <a:rPr lang="en-US" altLang="zh-CN" dirty="0"/>
              <a:t>Click to edit Master title style</a:t>
            </a:r>
            <a:endParaRPr lang="zh-CN" alt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pPr lvl="0"/>
            <a:endParaRPr lang="zh-CN" altLang="en-US" noProof="0">
              <a:sym typeface="Helvetica Light" charset="0"/>
            </a:endParaRPr>
          </a:p>
        </p:txBody>
      </p:sp>
      <p:sp>
        <p:nvSpPr>
          <p:cNvPr id="4" name="Text Placeholder 3"/>
          <p:cNvSpPr>
            <a:spLocks noGrp="1"/>
          </p:cNvSpPr>
          <p:nvPr>
            <p:ph type="body" sz="half" idx="2"/>
          </p:nvPr>
        </p:nvSpPr>
        <p:spPr>
          <a:xfrm>
            <a:off x="839788" y="2358618"/>
            <a:ext cx="3932238" cy="3811588"/>
          </a:xfrm>
        </p:spPr>
        <p:txBody>
          <a:bodyPr/>
          <a:lstStyle>
            <a:lvl1pPr marL="0" indent="0">
              <a:buNone/>
              <a:defRPr sz="2400"/>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ltLang="zh-CN" dirty="0"/>
              <a:t>Edit Master text styles</a:t>
            </a:r>
            <a:endParaRPr lang="en-US" altLang="zh-CN" dirty="0"/>
          </a:p>
        </p:txBody>
      </p:sp>
      <p:sp>
        <p:nvSpPr>
          <p:cNvPr id="5" name="Rectangle 6"/>
          <p:cNvSpPr>
            <a:spLocks noGrp="1"/>
          </p:cNvSpPr>
          <p:nvPr>
            <p:ph type="sldNum" sz="quarter" idx="10"/>
          </p:nvPr>
        </p:nvSpPr>
        <p:spPr/>
        <p:txBody>
          <a:bodyPr/>
          <a:lstStyle>
            <a:lvl1pPr>
              <a:defRPr/>
            </a:lvl1pPr>
          </a:lstStyle>
          <a:p>
            <a:fld id="{B17794E7-4E28-4501-8019-5566C2C2BC83}" type="slidenum">
              <a:rPr lang="zh-CN" altLang="zh-CN"/>
            </a:fld>
            <a:endParaRPr lang="zh-CN" altLang="zh-CN"/>
          </a:p>
        </p:txBody>
      </p:sp>
      <p:pic>
        <p:nvPicPr>
          <p:cNvPr id="6" name="Picture 5"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5" y="106372"/>
            <a:ext cx="1705068" cy="85253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2193132" y="958906"/>
            <a:ext cx="7804944" cy="1518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71437" tIns="71437" rIns="71437" bIns="71437" numCol="1" anchor="ctr" anchorCtr="0" compatLnSpc="1"/>
          <a:lstStyle/>
          <a:p>
            <a:pPr lvl="0"/>
            <a:r>
              <a:rPr lang="zh-CN" altLang="zh-CN">
                <a:sym typeface="Lantinghei SC Heavy" charset="0"/>
              </a:rPr>
              <a:t>Click to edit Master title style</a:t>
            </a:r>
            <a:endParaRPr lang="zh-CN" altLang="zh-CN">
              <a:sym typeface="Lantinghei SC Heavy" charset="0"/>
            </a:endParaRPr>
          </a:p>
        </p:txBody>
      </p:sp>
      <p:pic>
        <p:nvPicPr>
          <p:cNvPr id="1027" name="Picture 2" descr="资源 1@4x.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rot="12370270" flipH="1">
            <a:off x="5971382" y="-2408238"/>
            <a:ext cx="7548563" cy="7221538"/>
          </a:xfrm>
          <a:prstGeom prst="rect">
            <a:avLst/>
          </a:prstGeom>
          <a:noFill/>
          <a:ln>
            <a:noFill/>
          </a:ln>
          <a:effectLst/>
          <a:extLst>
            <a:ext uri="{909E8E84-426E-40DD-AFC4-6F175D3DCCD1}">
              <a14:hiddenFill xmlns:a14="http://schemas.microsoft.com/office/drawing/2010/main">
                <a:solidFill>
                  <a:srgbClr val="FFFFFF">
                    <a:alpha val="9804"/>
                  </a:srgbClr>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8" name="Picture 3" descr="pasted-image.pdf"/>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40157" y="297656"/>
            <a:ext cx="1800225" cy="356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4"/>
          <p:cNvSpPr/>
          <p:nvPr/>
        </p:nvSpPr>
        <p:spPr bwMode="auto">
          <a:xfrm>
            <a:off x="12063413" y="230188"/>
            <a:ext cx="234157" cy="453232"/>
          </a:xfrm>
          <a:prstGeom prst="rect">
            <a:avLst/>
          </a:prstGeom>
          <a:solidFill>
            <a:srgbClr val="081BA5"/>
          </a:soli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txBody>
          <a:bodyPr lIns="35719" tIns="35719" rIns="35719" bIns="35719"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1055"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zh-CN" altLang="zh-CN" sz="1600">
              <a:solidFill>
                <a:srgbClr val="FFFFFF"/>
              </a:solidFill>
              <a:ea typeface="宋体" panose="02010600030101010101" pitchFamily="2" charset="-122"/>
            </a:endParaRPr>
          </a:p>
        </p:txBody>
      </p:sp>
      <p:sp>
        <p:nvSpPr>
          <p:cNvPr id="1030" name="Rectangle 5"/>
          <p:cNvSpPr>
            <a:spLocks noGrp="1"/>
          </p:cNvSpPr>
          <p:nvPr>
            <p:ph type="body" idx="1"/>
          </p:nvPr>
        </p:nvSpPr>
        <p:spPr bwMode="auto">
          <a:xfrm>
            <a:off x="2193132" y="2594181"/>
            <a:ext cx="7804944" cy="4032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71437" tIns="71437" rIns="71437" bIns="71437" numCol="1" anchor="ctr" anchorCtr="0" compatLnSpc="1"/>
          <a:lstStyle/>
          <a:p>
            <a:pPr lvl="0"/>
            <a:r>
              <a:rPr lang="zh-CN" altLang="zh-CN" dirty="0">
                <a:sym typeface="Helvetica Light" charset="0"/>
              </a:rPr>
              <a:t>Click to edit Master text styles</a:t>
            </a:r>
            <a:endParaRPr lang="zh-CN" altLang="zh-CN" dirty="0">
              <a:sym typeface="Helvetica Light" charset="0"/>
            </a:endParaRPr>
          </a:p>
          <a:p>
            <a:pPr lvl="1"/>
            <a:r>
              <a:rPr lang="zh-CN" altLang="zh-CN" dirty="0">
                <a:sym typeface="Helvetica Light" charset="0"/>
              </a:rPr>
              <a:t>Second level</a:t>
            </a:r>
            <a:endParaRPr lang="zh-CN" altLang="zh-CN" dirty="0">
              <a:sym typeface="Helvetica Light" charset="0"/>
            </a:endParaRPr>
          </a:p>
          <a:p>
            <a:pPr lvl="2"/>
            <a:r>
              <a:rPr lang="zh-CN" altLang="zh-CN" dirty="0">
                <a:sym typeface="Helvetica Light" charset="0"/>
              </a:rPr>
              <a:t>Third level</a:t>
            </a:r>
            <a:endParaRPr lang="zh-CN" altLang="zh-CN" dirty="0">
              <a:sym typeface="Helvetica Light" charset="0"/>
            </a:endParaRPr>
          </a:p>
          <a:p>
            <a:pPr lvl="3"/>
            <a:r>
              <a:rPr lang="zh-CN" altLang="zh-CN" dirty="0">
                <a:sym typeface="Helvetica Light" charset="0"/>
              </a:rPr>
              <a:t>Fourth level</a:t>
            </a:r>
            <a:endParaRPr lang="zh-CN" altLang="zh-CN" dirty="0">
              <a:sym typeface="Helvetica Light" charset="0"/>
            </a:endParaRPr>
          </a:p>
          <a:p>
            <a:pPr lvl="4"/>
            <a:r>
              <a:rPr lang="zh-CN" altLang="zh-CN" dirty="0">
                <a:sym typeface="Helvetica Light" charset="0"/>
              </a:rPr>
              <a:t>Fifth level</a:t>
            </a:r>
            <a:endParaRPr lang="zh-CN" altLang="zh-CN" dirty="0">
              <a:sym typeface="Helvetica Light" charset="0"/>
            </a:endParaRPr>
          </a:p>
        </p:txBody>
      </p:sp>
      <p:sp>
        <p:nvSpPr>
          <p:cNvPr id="3" name="Rectangle 6"/>
          <p:cNvSpPr>
            <a:spLocks noGrp="1"/>
          </p:cNvSpPr>
          <p:nvPr>
            <p:ph type="sldNum" sz="quarter" idx="2"/>
          </p:nvPr>
        </p:nvSpPr>
        <p:spPr bwMode="auto">
          <a:xfrm>
            <a:off x="5967413" y="6504782"/>
            <a:ext cx="247650"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71437" tIns="71437" rIns="71437" bIns="71437" numCol="1" anchor="t" anchorCtr="0" compatLnSpc="1"/>
          <a:lstStyle>
            <a:lvl1pPr algn="ctr" eaLnBrk="1">
              <a:defRPr sz="1200">
                <a:ea typeface="宋体" panose="02010600030101010101" pitchFamily="2" charset="-122"/>
              </a:defRPr>
            </a:lvl1pPr>
          </a:lstStyle>
          <a:p>
            <a:fld id="{4A3DB189-EA9E-4FF3-A80F-706F2B8DAECD}" type="slidenum">
              <a:rPr lang="zh-CN" altLang="zh-CN"/>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10210" rtl="0" eaLnBrk="0" fontAlgn="base" hangingPunct="0">
        <a:spcBef>
          <a:spcPct val="0"/>
        </a:spcBef>
        <a:spcAft>
          <a:spcPct val="0"/>
        </a:spcAft>
        <a:defRPr sz="4000" kern="1200">
          <a:solidFill>
            <a:srgbClr val="000000"/>
          </a:solidFill>
          <a:latin typeface="+mj-lt"/>
          <a:ea typeface="+mj-ea"/>
          <a:cs typeface="+mj-cs"/>
          <a:sym typeface="Lantinghei SC Heavy" charset="0"/>
        </a:defRPr>
      </a:lvl1pPr>
      <a:lvl2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2pPr>
      <a:lvl3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3pPr>
      <a:lvl4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4pPr>
      <a:lvl5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5pPr>
      <a:lvl6pPr marL="2286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6pPr>
      <a:lvl7pPr marL="4572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7pPr>
      <a:lvl8pPr marL="6858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8pPr>
      <a:lvl9pPr marL="9144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9pPr>
    </p:titleStyle>
    <p:bodyStyle>
      <a:lvl1pPr marL="30797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1pPr>
      <a:lvl2pPr marL="53022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2pPr>
      <a:lvl3pPr marL="75247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3pPr>
      <a:lvl4pPr marL="97472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4pPr>
      <a:lvl5pPr marL="1196975" indent="-307975" algn="l" defTabSz="410210" rtl="0" eaLnBrk="0" fontAlgn="base" hangingPunct="0">
        <a:spcBef>
          <a:spcPts val="2950"/>
        </a:spcBef>
        <a:spcAft>
          <a:spcPct val="0"/>
        </a:spcAft>
        <a:buSzPct val="75000"/>
        <a:buChar char="•"/>
        <a:defRPr sz="2500" kern="1200">
          <a:solidFill>
            <a:srgbClr val="000000"/>
          </a:solidFill>
          <a:latin typeface="+mn-lt"/>
          <a:ea typeface="+mn-ea"/>
          <a:cs typeface="+mn-cs"/>
          <a:sym typeface="Helvetica Light"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zh-CN"/>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customXml" Target="../ink/ink4.xml"/><Relationship Id="rId7" Type="http://schemas.openxmlformats.org/officeDocument/2006/relationships/image" Target="../media/image21.png"/><Relationship Id="rId6" Type="http://schemas.openxmlformats.org/officeDocument/2006/relationships/customXml" Target="../ink/ink3.xml"/><Relationship Id="rId5" Type="http://schemas.openxmlformats.org/officeDocument/2006/relationships/image" Target="../media/image20.png"/><Relationship Id="rId4" Type="http://schemas.openxmlformats.org/officeDocument/2006/relationships/customXml" Target="../ink/ink2.xml"/><Relationship Id="rId34" Type="http://schemas.openxmlformats.org/officeDocument/2006/relationships/slideLayout" Target="../slideLayouts/slideLayout2.xml"/><Relationship Id="rId33" Type="http://schemas.openxmlformats.org/officeDocument/2006/relationships/customXml" Target="../ink/ink23.xml"/><Relationship Id="rId32" Type="http://schemas.openxmlformats.org/officeDocument/2006/relationships/customXml" Target="../ink/ink22.xml"/><Relationship Id="rId31" Type="http://schemas.openxmlformats.org/officeDocument/2006/relationships/customXml" Target="../ink/ink21.xml"/><Relationship Id="rId30" Type="http://schemas.openxmlformats.org/officeDocument/2006/relationships/customXml" Target="../ink/ink20.xml"/><Relationship Id="rId3" Type="http://schemas.openxmlformats.org/officeDocument/2006/relationships/image" Target="../media/image19.png"/><Relationship Id="rId29" Type="http://schemas.openxmlformats.org/officeDocument/2006/relationships/customXml" Target="../ink/ink19.xml"/><Relationship Id="rId28" Type="http://schemas.openxmlformats.org/officeDocument/2006/relationships/customXml" Target="../ink/ink18.xml"/><Relationship Id="rId27" Type="http://schemas.openxmlformats.org/officeDocument/2006/relationships/customXml" Target="../ink/ink17.xml"/><Relationship Id="rId26" Type="http://schemas.openxmlformats.org/officeDocument/2006/relationships/customXml" Target="../ink/ink16.xml"/><Relationship Id="rId25" Type="http://schemas.openxmlformats.org/officeDocument/2006/relationships/customXml" Target="../ink/ink15.xml"/><Relationship Id="rId24" Type="http://schemas.openxmlformats.org/officeDocument/2006/relationships/customXml" Target="../ink/ink14.xml"/><Relationship Id="rId23" Type="http://schemas.openxmlformats.org/officeDocument/2006/relationships/image" Target="../media/image27.png"/><Relationship Id="rId22" Type="http://schemas.openxmlformats.org/officeDocument/2006/relationships/customXml" Target="../ink/ink13.xml"/><Relationship Id="rId21" Type="http://schemas.openxmlformats.org/officeDocument/2006/relationships/customXml" Target="../ink/ink12.xml"/><Relationship Id="rId20" Type="http://schemas.openxmlformats.org/officeDocument/2006/relationships/customXml" Target="../ink/ink11.xml"/><Relationship Id="rId2" Type="http://schemas.openxmlformats.org/officeDocument/2006/relationships/customXml" Target="../ink/ink1.xml"/><Relationship Id="rId19" Type="http://schemas.openxmlformats.org/officeDocument/2006/relationships/customXml" Target="../ink/ink10.xml"/><Relationship Id="rId18" Type="http://schemas.openxmlformats.org/officeDocument/2006/relationships/customXml" Target="../ink/ink9.xml"/><Relationship Id="rId17" Type="http://schemas.openxmlformats.org/officeDocument/2006/relationships/image" Target="../media/image26.png"/><Relationship Id="rId16" Type="http://schemas.openxmlformats.org/officeDocument/2006/relationships/customXml" Target="../ink/ink8.xml"/><Relationship Id="rId15" Type="http://schemas.openxmlformats.org/officeDocument/2006/relationships/image" Target="../media/image25.png"/><Relationship Id="rId14" Type="http://schemas.openxmlformats.org/officeDocument/2006/relationships/customXml" Target="../ink/ink7.xml"/><Relationship Id="rId13" Type="http://schemas.openxmlformats.org/officeDocument/2006/relationships/image" Target="../media/image24.png"/><Relationship Id="rId12" Type="http://schemas.openxmlformats.org/officeDocument/2006/relationships/customXml" Target="../ink/ink6.xml"/><Relationship Id="rId11" Type="http://schemas.openxmlformats.org/officeDocument/2006/relationships/image" Target="../media/image23.png"/><Relationship Id="rId10" Type="http://schemas.openxmlformats.org/officeDocument/2006/relationships/customXml" Target="../ink/ink5.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0473" y="1395581"/>
            <a:ext cx="9144000" cy="1835990"/>
          </a:xfrm>
        </p:spPr>
        <p:txBody>
          <a:bodyPr/>
          <a:lstStyle/>
          <a:p>
            <a:r>
              <a:rPr lang="zh-CN" altLang="en-US" dirty="0"/>
              <a:t>学期项目展示</a:t>
            </a:r>
            <a:br>
              <a:rPr lang="en-IN" dirty="0"/>
            </a:br>
            <a:r>
              <a:rPr lang="en-US" altLang="zh-CN" sz="3600" dirty="0" err="1">
                <a:latin typeface="+mn-lt"/>
                <a:ea typeface="+mn-ea"/>
                <a:cs typeface="+mn-cs"/>
                <a:sym typeface="Helvetica Light" charset="0"/>
              </a:rPr>
              <a:t>HiveAnalyticsHub</a:t>
            </a:r>
            <a:endParaRPr lang="zh-CN" altLang="en-US" sz="2800" dirty="0">
              <a:latin typeface="+mn-lt"/>
              <a:ea typeface="+mn-ea"/>
              <a:cs typeface="+mn-cs"/>
              <a:sym typeface="Helvetica Light" charset="0"/>
            </a:endParaRPr>
          </a:p>
        </p:txBody>
      </p:sp>
      <p:sp>
        <p:nvSpPr>
          <p:cNvPr id="3" name="Subtitle 2"/>
          <p:cNvSpPr>
            <a:spLocks noGrp="1"/>
          </p:cNvSpPr>
          <p:nvPr>
            <p:ph type="subTitle" idx="1"/>
          </p:nvPr>
        </p:nvSpPr>
        <p:spPr>
          <a:xfrm>
            <a:off x="7178566" y="3847246"/>
            <a:ext cx="4572001" cy="2150548"/>
          </a:xfrm>
        </p:spPr>
        <p:txBody>
          <a:bodyPr/>
          <a:lstStyle/>
          <a:p>
            <a:pPr>
              <a:spcBef>
                <a:spcPts val="0"/>
              </a:spcBef>
            </a:pPr>
            <a:r>
              <a:rPr lang="zh-CN" altLang="en-US" dirty="0"/>
              <a:t>开发团队</a:t>
            </a:r>
            <a:r>
              <a:rPr lang="en-IN" dirty="0"/>
              <a:t>:</a:t>
            </a:r>
            <a:r>
              <a:rPr lang="zh-CN" altLang="en-US" dirty="0"/>
              <a:t>张泽庆</a:t>
            </a:r>
            <a:endParaRPr lang="en-US" altLang="zh-CN" dirty="0"/>
          </a:p>
          <a:p>
            <a:pPr>
              <a:spcBef>
                <a:spcPts val="0"/>
              </a:spcBef>
            </a:pPr>
            <a:r>
              <a:rPr lang="zh-CN" altLang="en-US" dirty="0"/>
              <a:t> 刘新奥</a:t>
            </a:r>
            <a:endParaRPr lang="en-US" altLang="zh-CN" dirty="0"/>
          </a:p>
          <a:p>
            <a:pPr>
              <a:spcBef>
                <a:spcPts val="0"/>
              </a:spcBef>
            </a:pPr>
            <a:r>
              <a:rPr lang="zh-CN" altLang="en-US" dirty="0"/>
              <a:t>程树显</a:t>
            </a:r>
            <a:endParaRPr lang="en-IN" dirty="0"/>
          </a:p>
          <a:p>
            <a:pPr>
              <a:spcBef>
                <a:spcPts val="0"/>
              </a:spcBef>
            </a:pPr>
            <a:endParaRPr lang="en-US" altLang="zh-CN" sz="2000" dirty="0"/>
          </a:p>
        </p:txBody>
      </p:sp>
      <p:sp>
        <p:nvSpPr>
          <p:cNvPr id="4" name="Subtitle 2"/>
          <p:cNvSpPr txBox="1"/>
          <p:nvPr/>
        </p:nvSpPr>
        <p:spPr bwMode="auto">
          <a:xfrm>
            <a:off x="1817977" y="3376612"/>
            <a:ext cx="3983535" cy="16835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71437" tIns="71437" rIns="71437" bIns="71437" numCol="1" anchor="ctr" anchorCtr="0" compatLnSpc="1"/>
          <a:lstStyle>
            <a:lvl1pPr marL="0" indent="0" algn="r" defTabSz="410210" rtl="0" eaLnBrk="0" fontAlgn="base" hangingPunct="0">
              <a:spcBef>
                <a:spcPts val="2950"/>
              </a:spcBef>
              <a:spcAft>
                <a:spcPct val="0"/>
              </a:spcAft>
              <a:buSzPct val="75000"/>
              <a:buNone/>
              <a:defRPr sz="2800" kern="1200">
                <a:solidFill>
                  <a:srgbClr val="000000"/>
                </a:solidFill>
                <a:latin typeface="+mn-lt"/>
                <a:ea typeface="+mn-ea"/>
                <a:cs typeface="+mn-cs"/>
                <a:sym typeface="Helvetica Light" charset="0"/>
              </a:defRPr>
            </a:lvl1pPr>
            <a:lvl2pPr marL="228600" indent="0" algn="ctr" defTabSz="410210" rtl="0" eaLnBrk="0" fontAlgn="base" hangingPunct="0">
              <a:spcBef>
                <a:spcPts val="2950"/>
              </a:spcBef>
              <a:spcAft>
                <a:spcPct val="0"/>
              </a:spcAft>
              <a:buSzPct val="75000"/>
              <a:buNone/>
              <a:defRPr sz="1000" kern="1200">
                <a:solidFill>
                  <a:srgbClr val="000000"/>
                </a:solidFill>
                <a:latin typeface="+mn-lt"/>
                <a:ea typeface="+mn-ea"/>
                <a:cs typeface="+mn-cs"/>
                <a:sym typeface="Helvetica Light" charset="0"/>
              </a:defRPr>
            </a:lvl2pPr>
            <a:lvl3pPr marL="457200" indent="0" algn="ctr" defTabSz="410210" rtl="0" eaLnBrk="0" fontAlgn="base" hangingPunct="0">
              <a:spcBef>
                <a:spcPts val="2950"/>
              </a:spcBef>
              <a:spcAft>
                <a:spcPct val="0"/>
              </a:spcAft>
              <a:buSzPct val="75000"/>
              <a:buNone/>
              <a:defRPr sz="900" kern="1200">
                <a:solidFill>
                  <a:srgbClr val="000000"/>
                </a:solidFill>
                <a:latin typeface="+mn-lt"/>
                <a:ea typeface="+mn-ea"/>
                <a:cs typeface="+mn-cs"/>
                <a:sym typeface="Helvetica Light" charset="0"/>
              </a:defRPr>
            </a:lvl3pPr>
            <a:lvl4pPr marL="685800" indent="0" algn="ctr" defTabSz="410210" rtl="0" eaLnBrk="0" fontAlgn="base" hangingPunct="0">
              <a:spcBef>
                <a:spcPts val="2950"/>
              </a:spcBef>
              <a:spcAft>
                <a:spcPct val="0"/>
              </a:spcAft>
              <a:buSzPct val="75000"/>
              <a:buNone/>
              <a:defRPr sz="800" kern="1200">
                <a:solidFill>
                  <a:srgbClr val="000000"/>
                </a:solidFill>
                <a:latin typeface="+mn-lt"/>
                <a:ea typeface="+mn-ea"/>
                <a:cs typeface="+mn-cs"/>
                <a:sym typeface="Helvetica Light" charset="0"/>
              </a:defRPr>
            </a:lvl4pPr>
            <a:lvl5pPr marL="914400" indent="0" algn="ctr" defTabSz="410210" rtl="0" eaLnBrk="0" fontAlgn="base" hangingPunct="0">
              <a:spcBef>
                <a:spcPts val="2950"/>
              </a:spcBef>
              <a:spcAft>
                <a:spcPct val="0"/>
              </a:spcAft>
              <a:buSzPct val="75000"/>
              <a:buNone/>
              <a:defRPr sz="800" kern="1200">
                <a:solidFill>
                  <a:srgbClr val="000000"/>
                </a:solidFill>
                <a:latin typeface="+mn-lt"/>
                <a:ea typeface="+mn-ea"/>
                <a:cs typeface="+mn-cs"/>
                <a:sym typeface="Helvetica Light" charset="0"/>
              </a:defRPr>
            </a:lvl5pPr>
            <a:lvl6pPr marL="1143000" indent="0" algn="ctr" defTabSz="457200" rtl="0" eaLnBrk="1" latinLnBrk="0" hangingPunct="1">
              <a:lnSpc>
                <a:spcPct val="90000"/>
              </a:lnSpc>
              <a:spcBef>
                <a:spcPts val="250"/>
              </a:spcBef>
              <a:buFont typeface="Arial" panose="020B0604020202020204" pitchFamily="34" charset="0"/>
              <a:buNone/>
              <a:defRPr sz="800" kern="1200">
                <a:solidFill>
                  <a:schemeClr val="tx1"/>
                </a:solidFill>
                <a:latin typeface="+mn-lt"/>
                <a:ea typeface="+mn-ea"/>
                <a:cs typeface="+mn-cs"/>
              </a:defRPr>
            </a:lvl6pPr>
            <a:lvl7pPr marL="1371600" indent="0" algn="ctr" defTabSz="457200" rtl="0" eaLnBrk="1" latinLnBrk="0" hangingPunct="1">
              <a:lnSpc>
                <a:spcPct val="90000"/>
              </a:lnSpc>
              <a:spcBef>
                <a:spcPts val="250"/>
              </a:spcBef>
              <a:buFont typeface="Arial" panose="020B0604020202020204" pitchFamily="34" charset="0"/>
              <a:buNone/>
              <a:defRPr sz="800" kern="1200">
                <a:solidFill>
                  <a:schemeClr val="tx1"/>
                </a:solidFill>
                <a:latin typeface="+mn-lt"/>
                <a:ea typeface="+mn-ea"/>
                <a:cs typeface="+mn-cs"/>
              </a:defRPr>
            </a:lvl7pPr>
            <a:lvl8pPr marL="1600200" indent="0" algn="ctr" defTabSz="457200" rtl="0" eaLnBrk="1" latinLnBrk="0" hangingPunct="1">
              <a:lnSpc>
                <a:spcPct val="90000"/>
              </a:lnSpc>
              <a:spcBef>
                <a:spcPts val="250"/>
              </a:spcBef>
              <a:buFont typeface="Arial" panose="020B0604020202020204" pitchFamily="34" charset="0"/>
              <a:buNone/>
              <a:defRPr sz="800" kern="1200">
                <a:solidFill>
                  <a:schemeClr val="tx1"/>
                </a:solidFill>
                <a:latin typeface="+mn-lt"/>
                <a:ea typeface="+mn-ea"/>
                <a:cs typeface="+mn-cs"/>
              </a:defRPr>
            </a:lvl8pPr>
            <a:lvl9pPr marL="1828800" indent="0" algn="ctr" defTabSz="457200" rtl="0" eaLnBrk="1" latinLnBrk="0" hangingPunct="1">
              <a:lnSpc>
                <a:spcPct val="90000"/>
              </a:lnSpc>
              <a:spcBef>
                <a:spcPts val="250"/>
              </a:spcBef>
              <a:buFont typeface="Arial" panose="020B0604020202020204" pitchFamily="34" charset="0"/>
              <a:buNone/>
              <a:defRPr sz="800" kern="1200">
                <a:solidFill>
                  <a:schemeClr val="tx1"/>
                </a:solidFill>
                <a:latin typeface="+mn-lt"/>
                <a:ea typeface="+mn-ea"/>
                <a:cs typeface="+mn-cs"/>
              </a:defRPr>
            </a:lvl9pPr>
          </a:lstStyle>
          <a:p>
            <a:pPr algn="l">
              <a:spcBef>
                <a:spcPts val="0"/>
              </a:spcBef>
            </a:pPr>
            <a:endParaRPr lang="en-US" altLang="zh-CN" dirty="0"/>
          </a:p>
          <a:p>
            <a:pPr algn="l">
              <a:spcBef>
                <a:spcPts val="0"/>
              </a:spcBef>
            </a:pPr>
            <a:endParaRPr lang="en-US" altLang="zh-CN" dirty="0"/>
          </a:p>
          <a:p>
            <a:pPr algn="l">
              <a:spcBef>
                <a:spcPts val="0"/>
              </a:spcBef>
            </a:pPr>
            <a:r>
              <a:rPr lang="zh-CN" altLang="en-US" dirty="0"/>
              <a:t>技术应用</a:t>
            </a:r>
            <a:r>
              <a:rPr lang="en-IN" dirty="0"/>
              <a:t>:  </a:t>
            </a:r>
            <a:r>
              <a:rPr lang="en-US" altLang="zh-CN" dirty="0"/>
              <a:t>Spark</a:t>
            </a:r>
            <a:endParaRPr lang="en-US" altLang="zh-CN" dirty="0"/>
          </a:p>
          <a:p>
            <a:pPr algn="l">
              <a:spcBef>
                <a:spcPts val="0"/>
              </a:spcBef>
            </a:pPr>
            <a:r>
              <a:rPr lang="en-US" dirty="0"/>
              <a:t>				</a:t>
            </a:r>
            <a:r>
              <a:rPr lang="zh-CN" altLang="en-US" dirty="0"/>
              <a:t>积木报表</a:t>
            </a:r>
            <a:endParaRPr lang="en-US" altLang="zh-CN" dirty="0"/>
          </a:p>
          <a:p>
            <a:pPr algn="l">
              <a:spcBef>
                <a:spcPts val="0"/>
              </a:spcBef>
            </a:pPr>
            <a:r>
              <a:rPr lang="en-US" dirty="0"/>
              <a:t>				S</a:t>
            </a:r>
            <a:r>
              <a:rPr lang="en-US" altLang="zh-CN" dirty="0"/>
              <a:t>cala</a:t>
            </a:r>
            <a:endParaRPr lang="en-US" altLang="zh-CN" sz="2000" dirty="0"/>
          </a:p>
          <a:p>
            <a:pPr algn="l">
              <a:spcBef>
                <a:spcPts val="0"/>
              </a:spcBef>
            </a:pPr>
            <a:endParaRPr lang="en-IN" dirty="0"/>
          </a:p>
        </p:txBody>
      </p:sp>
      <p:pic>
        <p:nvPicPr>
          <p:cNvPr id="6" name="Picture 5" descr="A close up of a logo&#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1132" y="1119708"/>
            <a:ext cx="1620320" cy="1610868"/>
          </a:xfrm>
          <a:prstGeom prst="rect">
            <a:avLst/>
          </a:prstGeom>
        </p:spPr>
      </p:pic>
      <p:sp>
        <p:nvSpPr>
          <p:cNvPr id="5" name="Title 1"/>
          <p:cNvSpPr>
            <a:spLocks noGrp="1"/>
          </p:cNvSpPr>
          <p:nvPr/>
        </p:nvSpPr>
        <p:spPr>
          <a:xfrm>
            <a:off x="3474720" y="5735955"/>
            <a:ext cx="5521960" cy="728980"/>
          </a:xfrm>
          <a:prstGeom prst="rect">
            <a:avLst/>
          </a:prstGeom>
          <a:noFill/>
          <a:ln>
            <a:noFill/>
          </a:ln>
          <a:effectLst/>
        </p:spPr>
        <p:txBody>
          <a:bodyPr vert="horz" wrap="square" lIns="71437" tIns="71437" rIns="71437" bIns="71437" numCol="1" anchor="b" anchorCtr="0" compatLnSpc="1"/>
          <a:lstStyle>
            <a:lvl1pPr algn="ctr" defTabSz="410210" rtl="0" eaLnBrk="0" fontAlgn="base" hangingPunct="0">
              <a:spcBef>
                <a:spcPct val="0"/>
              </a:spcBef>
              <a:spcAft>
                <a:spcPct val="0"/>
              </a:spcAft>
              <a:defRPr sz="4800" kern="1200">
                <a:solidFill>
                  <a:srgbClr val="000000"/>
                </a:solidFill>
                <a:latin typeface="+mj-lt"/>
                <a:ea typeface="+mj-ea"/>
                <a:cs typeface="+mj-cs"/>
                <a:sym typeface="Lantinghei SC Heavy" charset="0"/>
              </a:defRPr>
            </a:lvl1pPr>
            <a:lvl2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2pPr>
            <a:lvl3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3pPr>
            <a:lvl4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4pPr>
            <a:lvl5pPr algn="ctr" defTabSz="410210" rtl="0" eaLnBrk="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5pPr>
            <a:lvl6pPr marL="2286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6pPr>
            <a:lvl7pPr marL="4572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7pPr>
            <a:lvl8pPr marL="6858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8pPr>
            <a:lvl9pPr marL="914400" algn="ctr" defTabSz="410210" rtl="0" fontAlgn="base" hangingPunct="0">
              <a:spcBef>
                <a:spcPct val="0"/>
              </a:spcBef>
              <a:spcAft>
                <a:spcPct val="0"/>
              </a:spcAft>
              <a:defRPr sz="4000">
                <a:solidFill>
                  <a:srgbClr val="000000"/>
                </a:solidFill>
                <a:latin typeface="Lantinghei SC Heavy" charset="0"/>
                <a:ea typeface="Lantinghei SC Heavy" charset="0"/>
                <a:cs typeface="Lantinghei SC Heavy" charset="0"/>
                <a:sym typeface="Lantinghei SC Heavy" charset="0"/>
              </a:defRPr>
            </a:lvl9pPr>
          </a:lstStyle>
          <a:p>
            <a:pPr algn="ctr">
              <a:buClrTx/>
              <a:buSzTx/>
              <a:buFontTx/>
            </a:pPr>
            <a:r>
              <a:rPr lang="en-US" altLang="zh-CN" sz="3200" b="1" i="0" dirty="0" err="1">
                <a:effectLst/>
                <a:latin typeface="Söhne"/>
              </a:rPr>
              <a:t>SparkProjectReports</a:t>
            </a:r>
            <a:endParaRPr lang="en-US" sz="7200" dirty="0">
              <a:solidFill>
                <a:srgbClr val="C00000"/>
              </a:solidFill>
              <a:latin typeface="Microsoft JhengHei" panose="020B0604030504040204" charset="-120"/>
              <a:ea typeface="Microsoft JhengHei" panose="020B0604030504040204" charset="-120"/>
            </a:endParaRPr>
          </a:p>
        </p:txBody>
      </p:sp>
      <p:sp>
        <p:nvSpPr>
          <p:cNvPr id="7" name="文本框 6"/>
          <p:cNvSpPr txBox="1"/>
          <p:nvPr/>
        </p:nvSpPr>
        <p:spPr>
          <a:xfrm>
            <a:off x="5166995" y="4922520"/>
            <a:ext cx="2453005" cy="707886"/>
          </a:xfrm>
          <a:prstGeom prst="rect">
            <a:avLst/>
          </a:prstGeom>
          <a:noFill/>
        </p:spPr>
        <p:txBody>
          <a:bodyPr wrap="square" rtlCol="0">
            <a:spAutoFit/>
          </a:bodyPr>
          <a:lstStyle/>
          <a:p>
            <a:r>
              <a:rPr lang="zh-CN" altLang="en-US" sz="4000" dirty="0">
                <a:sym typeface="+mn-ea"/>
              </a:rPr>
              <a:t>第六学期</a:t>
            </a:r>
            <a:endParaRPr lang="zh-CN" altLang="en-US" sz="4000" dirty="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9944" y="925975"/>
            <a:ext cx="8605777" cy="923330"/>
          </a:xfrm>
          <a:prstGeom prst="rect">
            <a:avLst/>
          </a:prstGeom>
          <a:noFill/>
        </p:spPr>
        <p:txBody>
          <a:bodyPr wrap="square" rtlCol="0">
            <a:spAutoFit/>
          </a:bodyPr>
          <a:lstStyle/>
          <a:p>
            <a:r>
              <a:rPr lang="zh-CN" altLang="en-US" dirty="0"/>
              <a:t>本次数据来源于京东</a:t>
            </a:r>
            <a:r>
              <a:rPr lang="en-US" altLang="zh-CN" dirty="0"/>
              <a:t>2020</a:t>
            </a:r>
            <a:r>
              <a:rPr lang="zh-CN" altLang="en-US" dirty="0"/>
              <a:t>年</a:t>
            </a:r>
            <a:r>
              <a:rPr lang="en-US" altLang="zh-CN" dirty="0"/>
              <a:t>5</a:t>
            </a:r>
            <a:r>
              <a:rPr lang="zh-CN" altLang="en-US" dirty="0"/>
              <a:t>月</a:t>
            </a:r>
            <a:r>
              <a:rPr lang="en-US" altLang="zh-CN" dirty="0"/>
              <a:t>25</a:t>
            </a:r>
            <a:r>
              <a:rPr lang="zh-CN" altLang="en-US" dirty="0"/>
              <a:t>日 大家电</a:t>
            </a:r>
            <a:r>
              <a:rPr lang="en-US" altLang="zh-CN" dirty="0"/>
              <a:t>-</a:t>
            </a:r>
            <a:r>
              <a:rPr lang="zh-CN" altLang="en-US" dirty="0"/>
              <a:t>冰箱的订单数据 按照</a:t>
            </a:r>
            <a:r>
              <a:rPr lang="en-US" altLang="zh-CN" dirty="0"/>
              <a:t>10%</a:t>
            </a:r>
            <a:r>
              <a:rPr lang="zh-CN" altLang="en-US" dirty="0"/>
              <a:t>的随机抽样后进行数据脱敏最后得到的订单数据，共有订单数据大约</a:t>
            </a:r>
            <a:r>
              <a:rPr lang="en-US" altLang="zh-CN" dirty="0"/>
              <a:t>70K</a:t>
            </a:r>
            <a:r>
              <a:rPr lang="zh-CN" altLang="en-US" dirty="0"/>
              <a:t>，数据来源于公开网络数据。</a:t>
            </a:r>
            <a:endParaRPr lang="zh-CN" altLang="en-US" dirty="0"/>
          </a:p>
        </p:txBody>
      </p:sp>
      <p:pic>
        <p:nvPicPr>
          <p:cNvPr id="7" name="图片 6"/>
          <p:cNvPicPr>
            <a:picLocks noChangeAspect="1"/>
          </p:cNvPicPr>
          <p:nvPr/>
        </p:nvPicPr>
        <p:blipFill>
          <a:blip r:embed="rId1"/>
          <a:stretch>
            <a:fillRect/>
          </a:stretch>
        </p:blipFill>
        <p:spPr>
          <a:xfrm>
            <a:off x="2870679" y="1849305"/>
            <a:ext cx="2037831" cy="4809281"/>
          </a:xfrm>
          <a:prstGeom prst="rect">
            <a:avLst/>
          </a:prstGeom>
        </p:spPr>
      </p:pic>
      <p:pic>
        <p:nvPicPr>
          <p:cNvPr id="9" name="图片 8"/>
          <p:cNvPicPr>
            <a:picLocks noChangeAspect="1"/>
          </p:cNvPicPr>
          <p:nvPr/>
        </p:nvPicPr>
        <p:blipFill>
          <a:blip r:embed="rId2"/>
          <a:stretch>
            <a:fillRect/>
          </a:stretch>
        </p:blipFill>
        <p:spPr>
          <a:xfrm>
            <a:off x="6306107" y="1849305"/>
            <a:ext cx="3334215" cy="31341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786580" y="388252"/>
            <a:ext cx="3418660" cy="589809"/>
          </a:xfrm>
        </p:spPr>
        <p:txBody>
          <a:bodyPr/>
          <a:lstStyle/>
          <a:p>
            <a:pPr marL="0" indent="0">
              <a:buNone/>
            </a:pPr>
            <a:r>
              <a:rPr lang="zh-CN" altLang="en-US" dirty="0"/>
              <a:t>各个品牌冰箱销量占比</a:t>
            </a:r>
            <a:endParaRPr lang="zh-CN" altLang="en-US" dirty="0"/>
          </a:p>
        </p:txBody>
      </p:sp>
      <p:pic>
        <p:nvPicPr>
          <p:cNvPr id="5" name="图片 4"/>
          <p:cNvPicPr>
            <a:picLocks noChangeAspect="1"/>
          </p:cNvPicPr>
          <p:nvPr/>
        </p:nvPicPr>
        <p:blipFill>
          <a:blip r:embed="rId1"/>
          <a:stretch>
            <a:fillRect/>
          </a:stretch>
        </p:blipFill>
        <p:spPr>
          <a:xfrm>
            <a:off x="431138" y="911312"/>
            <a:ext cx="7660438" cy="5760004"/>
          </a:xfrm>
          <a:prstGeom prst="rect">
            <a:avLst/>
          </a:prstGeom>
        </p:spPr>
      </p:pic>
      <mc:AlternateContent xmlns:mc="http://schemas.openxmlformats.org/markup-compatibility/2006" xmlns:p14="http://schemas.microsoft.com/office/powerpoint/2010/main">
        <mc:Choice Requires="p14">
          <p:contentPart r:id="rId2" p14:bwMode="auto">
            <p14:nvContentPartPr>
              <p14:cNvPr id="7" name="墨迹 6"/>
              <p14:cNvContentPartPr/>
              <p14:nvPr/>
            </p14:nvContentPartPr>
            <p14:xfrm>
              <a:off x="2453619" y="5862176"/>
              <a:ext cx="205200" cy="6120"/>
            </p14:xfrm>
          </p:contentPart>
        </mc:Choice>
        <mc:Fallback xmlns="">
          <p:pic>
            <p:nvPicPr>
              <p:cNvPr id="7" name="墨迹 6"/>
            </p:nvPicPr>
            <p:blipFill>
              <a:blip r:embed="rId3"/>
            </p:blipFill>
            <p:spPr>
              <a:xfrm>
                <a:off x="2453619" y="5862176"/>
                <a:ext cx="205200" cy="612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8" name="墨迹 7"/>
              <p14:cNvContentPartPr/>
              <p14:nvPr/>
            </p14:nvContentPartPr>
            <p14:xfrm>
              <a:off x="2430219" y="5810336"/>
              <a:ext cx="360" cy="360"/>
            </p14:xfrm>
          </p:contentPart>
        </mc:Choice>
        <mc:Fallback xmlns="">
          <p:pic>
            <p:nvPicPr>
              <p:cNvPr id="8" name="墨迹 7"/>
            </p:nvPicPr>
            <p:blipFill>
              <a:blip r:embed="rId5"/>
            </p:blipFill>
            <p:spPr>
              <a:xfrm>
                <a:off x="2430219" y="5810336"/>
                <a:ext cx="36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墨迹 8"/>
              <p14:cNvContentPartPr/>
              <p14:nvPr/>
            </p14:nvContentPartPr>
            <p14:xfrm>
              <a:off x="2453619" y="5827976"/>
              <a:ext cx="280440" cy="5400"/>
            </p14:xfrm>
          </p:contentPart>
        </mc:Choice>
        <mc:Fallback xmlns="">
          <p:pic>
            <p:nvPicPr>
              <p:cNvPr id="9" name="墨迹 8"/>
            </p:nvPicPr>
            <p:blipFill>
              <a:blip r:embed="rId7"/>
            </p:blipFill>
            <p:spPr>
              <a:xfrm>
                <a:off x="2453619" y="5827976"/>
                <a:ext cx="280440" cy="54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2447859" y="5855696"/>
              <a:ext cx="422280" cy="6840"/>
            </p14:xfrm>
          </p:contentPart>
        </mc:Choice>
        <mc:Fallback xmlns="">
          <p:pic>
            <p:nvPicPr>
              <p:cNvPr id="10" name="墨迹 9"/>
            </p:nvPicPr>
            <p:blipFill>
              <a:blip r:embed="rId9"/>
            </p:blipFill>
            <p:spPr>
              <a:xfrm>
                <a:off x="2447859" y="5855696"/>
                <a:ext cx="422280" cy="684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墨迹 11"/>
              <p14:cNvContentPartPr/>
              <p14:nvPr/>
            </p14:nvContentPartPr>
            <p14:xfrm>
              <a:off x="2384139" y="5798096"/>
              <a:ext cx="189360" cy="18720"/>
            </p14:xfrm>
          </p:contentPart>
        </mc:Choice>
        <mc:Fallback xmlns="">
          <p:pic>
            <p:nvPicPr>
              <p:cNvPr id="12" name="墨迹 11"/>
            </p:nvPicPr>
            <p:blipFill>
              <a:blip r:embed="rId11"/>
            </p:blipFill>
            <p:spPr>
              <a:xfrm>
                <a:off x="2384139" y="5798096"/>
                <a:ext cx="189360" cy="1872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2416980" y="5828120"/>
              <a:ext cx="117000" cy="26640"/>
            </p14:xfrm>
          </p:contentPart>
        </mc:Choice>
        <mc:Fallback xmlns="">
          <p:pic>
            <p:nvPicPr>
              <p:cNvPr id="13" name="墨迹 12"/>
            </p:nvPicPr>
            <p:blipFill>
              <a:blip r:embed="rId13"/>
            </p:blipFill>
            <p:spPr>
              <a:xfrm>
                <a:off x="2416980" y="5828120"/>
                <a:ext cx="117000" cy="26640"/>
              </a:xfrm>
              <a:prstGeom prst="rect"/>
            </p:spPr>
          </p:pic>
        </mc:Fallback>
      </mc:AlternateContent>
      <p:grpSp>
        <p:nvGrpSpPr>
          <p:cNvPr id="24" name="组合 23"/>
          <p:cNvGrpSpPr/>
          <p:nvPr/>
        </p:nvGrpSpPr>
        <p:grpSpPr>
          <a:xfrm>
            <a:off x="2404380" y="5806520"/>
            <a:ext cx="725040" cy="65160"/>
            <a:chOff x="2404380" y="5806520"/>
            <a:chExt cx="725040" cy="65160"/>
          </a:xfrm>
        </p:grpSpPr>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2404380" y="5806520"/>
                <a:ext cx="725040" cy="52920"/>
              </p14:xfrm>
            </p:contentPart>
          </mc:Choice>
          <mc:Fallback xmlns="">
            <p:pic>
              <p:nvPicPr>
                <p:cNvPr id="15" name="墨迹 14"/>
              </p:nvPicPr>
              <p:blipFill>
                <a:blip r:embed="rId15"/>
              </p:blipFill>
              <p:spPr>
                <a:xfrm>
                  <a:off x="2404380" y="5806520"/>
                  <a:ext cx="725040" cy="5292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6" name="墨迹 15"/>
                <p14:cNvContentPartPr/>
                <p14:nvPr/>
              </p14:nvContentPartPr>
              <p14:xfrm>
                <a:off x="2429940" y="5867000"/>
                <a:ext cx="360" cy="360"/>
              </p14:xfrm>
            </p:contentPart>
          </mc:Choice>
          <mc:Fallback xmlns="">
            <p:pic>
              <p:nvPicPr>
                <p:cNvPr id="16" name="墨迹 15"/>
              </p:nvPicPr>
              <p:blipFill>
                <a:blip r:embed="rId17"/>
              </p:blipFill>
              <p:spPr>
                <a:xfrm>
                  <a:off x="2429940" y="5867000"/>
                  <a:ext cx="360" cy="36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7" name="墨迹 16"/>
                <p14:cNvContentPartPr/>
                <p14:nvPr/>
              </p14:nvContentPartPr>
              <p14:xfrm>
                <a:off x="2450820" y="5858720"/>
                <a:ext cx="360" cy="360"/>
              </p14:xfrm>
            </p:contentPart>
          </mc:Choice>
          <mc:Fallback xmlns="">
            <p:pic>
              <p:nvPicPr>
                <p:cNvPr id="17" name="墨迹 16"/>
              </p:nvPicPr>
              <p:blipFill>
                <a:blip r:embed="rId17"/>
              </p:blipFill>
              <p:spPr>
                <a:xfrm>
                  <a:off x="2450820" y="5858720"/>
                  <a:ext cx="360"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8" name="墨迹 17"/>
                <p14:cNvContentPartPr/>
                <p14:nvPr/>
              </p14:nvContentPartPr>
              <p14:xfrm>
                <a:off x="2522820" y="5841800"/>
                <a:ext cx="360" cy="360"/>
              </p14:xfrm>
            </p:contentPart>
          </mc:Choice>
          <mc:Fallback xmlns="">
            <p:pic>
              <p:nvPicPr>
                <p:cNvPr id="18" name="墨迹 17"/>
              </p:nvPicPr>
              <p:blipFill>
                <a:blip r:embed="rId17"/>
              </p:blipFill>
              <p:spPr>
                <a:xfrm>
                  <a:off x="2522820" y="5841800"/>
                  <a:ext cx="360" cy="36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9" name="墨迹 18"/>
                <p14:cNvContentPartPr/>
                <p14:nvPr/>
              </p14:nvContentPartPr>
              <p14:xfrm>
                <a:off x="2527140" y="5841800"/>
                <a:ext cx="360" cy="360"/>
              </p14:xfrm>
            </p:contentPart>
          </mc:Choice>
          <mc:Fallback xmlns="">
            <p:pic>
              <p:nvPicPr>
                <p:cNvPr id="19" name="墨迹 18"/>
              </p:nvPicPr>
              <p:blipFill>
                <a:blip r:embed="rId17"/>
              </p:blipFill>
              <p:spPr>
                <a:xfrm>
                  <a:off x="2527140" y="5841800"/>
                  <a:ext cx="36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1" name="墨迹 20"/>
                <p14:cNvContentPartPr/>
                <p14:nvPr/>
              </p14:nvContentPartPr>
              <p14:xfrm>
                <a:off x="2505900" y="5871320"/>
                <a:ext cx="360" cy="360"/>
              </p14:xfrm>
            </p:contentPart>
          </mc:Choice>
          <mc:Fallback xmlns="">
            <p:pic>
              <p:nvPicPr>
                <p:cNvPr id="21" name="墨迹 20"/>
              </p:nvPicPr>
              <p:blipFill>
                <a:blip r:embed="rId17"/>
              </p:blipFill>
              <p:spPr>
                <a:xfrm>
                  <a:off x="2505900" y="5871320"/>
                  <a:ext cx="360"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2586180" y="5858720"/>
                <a:ext cx="360" cy="360"/>
              </p14:xfrm>
            </p:contentPart>
          </mc:Choice>
          <mc:Fallback xmlns="">
            <p:pic>
              <p:nvPicPr>
                <p:cNvPr id="23" name="墨迹 22"/>
              </p:nvPicPr>
              <p:blipFill>
                <a:blip r:embed="rId23"/>
              </p:blipFill>
              <p:spPr>
                <a:xfrm>
                  <a:off x="2586180" y="5858720"/>
                  <a:ext cx="360" cy="360"/>
                </a:xfrm>
                <a:prstGeom prst="rect"/>
              </p:spPr>
            </p:pic>
          </mc:Fallback>
        </mc:AlternateContent>
      </p:grpSp>
      <p:grpSp>
        <p:nvGrpSpPr>
          <p:cNvPr id="39" name="组合 38"/>
          <p:cNvGrpSpPr/>
          <p:nvPr/>
        </p:nvGrpSpPr>
        <p:grpSpPr>
          <a:xfrm>
            <a:off x="2759700" y="5846120"/>
            <a:ext cx="369000" cy="29880"/>
            <a:chOff x="2759700" y="5846120"/>
            <a:chExt cx="369000" cy="29880"/>
          </a:xfrm>
        </p:grpSpPr>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2759700" y="5862680"/>
                <a:ext cx="360" cy="360"/>
              </p14:xfrm>
            </p:contentPart>
          </mc:Choice>
          <mc:Fallback xmlns="">
            <p:pic>
              <p:nvPicPr>
                <p:cNvPr id="25" name="墨迹 24"/>
              </p:nvPicPr>
              <p:blipFill>
                <a:blip r:embed="rId23"/>
              </p:blipFill>
              <p:spPr>
                <a:xfrm>
                  <a:off x="2759700" y="5862680"/>
                  <a:ext cx="360" cy="36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2785260" y="5862680"/>
                <a:ext cx="360" cy="360"/>
              </p14:xfrm>
            </p:contentPart>
          </mc:Choice>
          <mc:Fallback xmlns="">
            <p:pic>
              <p:nvPicPr>
                <p:cNvPr id="26" name="墨迹 25"/>
              </p:nvPicPr>
              <p:blipFill>
                <a:blip r:embed="rId23"/>
              </p:blipFill>
              <p:spPr>
                <a:xfrm>
                  <a:off x="2785260" y="5862680"/>
                  <a:ext cx="360" cy="36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8" name="墨迹 27"/>
                <p14:cNvContentPartPr/>
                <p14:nvPr/>
              </p14:nvContentPartPr>
              <p14:xfrm>
                <a:off x="2874180" y="5846120"/>
                <a:ext cx="360" cy="360"/>
              </p14:xfrm>
            </p:contentPart>
          </mc:Choice>
          <mc:Fallback xmlns="">
            <p:pic>
              <p:nvPicPr>
                <p:cNvPr id="28" name="墨迹 27"/>
              </p:nvPicPr>
              <p:blipFill>
                <a:blip r:embed="rId23"/>
              </p:blipFill>
              <p:spPr>
                <a:xfrm>
                  <a:off x="2874180" y="5846120"/>
                  <a:ext cx="360" cy="3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0" name="墨迹 29"/>
                <p14:cNvContentPartPr/>
                <p14:nvPr/>
              </p14:nvContentPartPr>
              <p14:xfrm>
                <a:off x="2924940" y="5862680"/>
                <a:ext cx="360" cy="360"/>
              </p14:xfrm>
            </p:contentPart>
          </mc:Choice>
          <mc:Fallback xmlns="">
            <p:pic>
              <p:nvPicPr>
                <p:cNvPr id="30" name="墨迹 29"/>
              </p:nvPicPr>
              <p:blipFill>
                <a:blip r:embed="rId17"/>
              </p:blipFill>
              <p:spPr>
                <a:xfrm>
                  <a:off x="2924940" y="5862680"/>
                  <a:ext cx="360" cy="36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1" name="墨迹 30"/>
                <p14:cNvContentPartPr/>
                <p14:nvPr/>
              </p14:nvContentPartPr>
              <p14:xfrm>
                <a:off x="2975700" y="5862680"/>
                <a:ext cx="360" cy="360"/>
              </p14:xfrm>
            </p:contentPart>
          </mc:Choice>
          <mc:Fallback xmlns="">
            <p:pic>
              <p:nvPicPr>
                <p:cNvPr id="31" name="墨迹 30"/>
              </p:nvPicPr>
              <p:blipFill>
                <a:blip r:embed="rId17"/>
              </p:blipFill>
              <p:spPr>
                <a:xfrm>
                  <a:off x="2975700" y="5862680"/>
                  <a:ext cx="360" cy="36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2" name="墨迹 31"/>
                <p14:cNvContentPartPr/>
                <p14:nvPr/>
              </p14:nvContentPartPr>
              <p14:xfrm>
                <a:off x="3068940" y="5867000"/>
                <a:ext cx="360" cy="360"/>
              </p14:xfrm>
            </p:contentPart>
          </mc:Choice>
          <mc:Fallback xmlns="">
            <p:pic>
              <p:nvPicPr>
                <p:cNvPr id="32" name="墨迹 31"/>
              </p:nvPicPr>
              <p:blipFill>
                <a:blip r:embed="rId17"/>
              </p:blipFill>
              <p:spPr>
                <a:xfrm>
                  <a:off x="3068940" y="5867000"/>
                  <a:ext cx="36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3" name="墨迹 32"/>
                <p14:cNvContentPartPr/>
                <p14:nvPr/>
              </p14:nvContentPartPr>
              <p14:xfrm>
                <a:off x="3056340" y="5871320"/>
                <a:ext cx="360" cy="360"/>
              </p14:xfrm>
            </p:contentPart>
          </mc:Choice>
          <mc:Fallback xmlns="">
            <p:pic>
              <p:nvPicPr>
                <p:cNvPr id="33" name="墨迹 32"/>
              </p:nvPicPr>
              <p:blipFill>
                <a:blip r:embed="rId23"/>
              </p:blipFill>
              <p:spPr>
                <a:xfrm>
                  <a:off x="3056340" y="5871320"/>
                  <a:ext cx="360" cy="36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4" name="墨迹 33"/>
                <p14:cNvContentPartPr/>
                <p14:nvPr/>
              </p14:nvContentPartPr>
              <p14:xfrm>
                <a:off x="3056340" y="5871320"/>
                <a:ext cx="360" cy="360"/>
              </p14:xfrm>
            </p:contentPart>
          </mc:Choice>
          <mc:Fallback xmlns="">
            <p:pic>
              <p:nvPicPr>
                <p:cNvPr id="34" name="墨迹 33"/>
              </p:nvPicPr>
              <p:blipFill>
                <a:blip r:embed="rId23"/>
              </p:blipFill>
              <p:spPr>
                <a:xfrm>
                  <a:off x="3056340" y="5871320"/>
                  <a:ext cx="360" cy="36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6" name="墨迹 35"/>
                <p14:cNvContentPartPr/>
                <p14:nvPr/>
              </p14:nvContentPartPr>
              <p14:xfrm>
                <a:off x="2869860" y="5858720"/>
                <a:ext cx="360" cy="360"/>
              </p14:xfrm>
            </p:contentPart>
          </mc:Choice>
          <mc:Fallback xmlns="">
            <p:pic>
              <p:nvPicPr>
                <p:cNvPr id="36" name="墨迹 35"/>
              </p:nvPicPr>
              <p:blipFill>
                <a:blip r:embed="rId23"/>
              </p:blipFill>
              <p:spPr>
                <a:xfrm>
                  <a:off x="2869860" y="5858720"/>
                  <a:ext cx="360" cy="36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8" name="墨迹 37"/>
                <p14:cNvContentPartPr/>
                <p14:nvPr/>
              </p14:nvContentPartPr>
              <p14:xfrm>
                <a:off x="3128340" y="5875640"/>
                <a:ext cx="360" cy="360"/>
              </p14:xfrm>
            </p:contentPart>
          </mc:Choice>
          <mc:Fallback xmlns="">
            <p:pic>
              <p:nvPicPr>
                <p:cNvPr id="38" name="墨迹 37"/>
              </p:nvPicPr>
              <p:blipFill>
                <a:blip r:embed="rId17"/>
              </p:blipFill>
              <p:spPr>
                <a:xfrm>
                  <a:off x="3128340" y="5875640"/>
                  <a:ext cx="360" cy="360"/>
                </a:xfrm>
                <a:prstGeom prst="rect"/>
              </p:spPr>
            </p:pic>
          </mc:Fallback>
        </mc:AlternateContent>
      </p:grpSp>
      <p:sp>
        <p:nvSpPr>
          <p:cNvPr id="41" name="文本框 40"/>
          <p:cNvSpPr txBox="1"/>
          <p:nvPr/>
        </p:nvSpPr>
        <p:spPr>
          <a:xfrm>
            <a:off x="7534942" y="2818400"/>
            <a:ext cx="3744746" cy="646331"/>
          </a:xfrm>
          <a:prstGeom prst="rect">
            <a:avLst/>
          </a:prstGeom>
          <a:noFill/>
        </p:spPr>
        <p:txBody>
          <a:bodyPr wrap="square" rtlCol="0">
            <a:spAutoFit/>
          </a:bodyPr>
          <a:lstStyle/>
          <a:p>
            <a:r>
              <a:rPr lang="zh-CN" altLang="en-US" dirty="0"/>
              <a:t>统计各个冰箱品牌的销售总量，并计算出其占总销量的占比</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132611" y="561874"/>
            <a:ext cx="4581916" cy="520360"/>
          </a:xfrm>
        </p:spPr>
        <p:txBody>
          <a:bodyPr/>
          <a:lstStyle/>
          <a:p>
            <a:pPr marL="0" indent="0">
              <a:buNone/>
            </a:pPr>
            <a:r>
              <a:rPr lang="zh-CN" altLang="en-US" dirty="0"/>
              <a:t>产品平均销售价格前五的品牌</a:t>
            </a:r>
            <a:endParaRPr lang="zh-CN" altLang="en-US" dirty="0"/>
          </a:p>
        </p:txBody>
      </p:sp>
      <p:pic>
        <p:nvPicPr>
          <p:cNvPr id="4" name="图片 3"/>
          <p:cNvPicPr>
            <a:picLocks noChangeAspect="1"/>
          </p:cNvPicPr>
          <p:nvPr/>
        </p:nvPicPr>
        <p:blipFill>
          <a:blip r:embed="rId1"/>
          <a:stretch>
            <a:fillRect/>
          </a:stretch>
        </p:blipFill>
        <p:spPr>
          <a:xfrm>
            <a:off x="2251823" y="1816760"/>
            <a:ext cx="6820251" cy="2425825"/>
          </a:xfrm>
          <a:prstGeom prst="rect">
            <a:avLst/>
          </a:prstGeom>
        </p:spPr>
      </p:pic>
      <p:sp>
        <p:nvSpPr>
          <p:cNvPr id="5" name="文本框 4"/>
          <p:cNvSpPr txBox="1"/>
          <p:nvPr/>
        </p:nvSpPr>
        <p:spPr>
          <a:xfrm>
            <a:off x="2332299" y="4792445"/>
            <a:ext cx="6898042" cy="369332"/>
          </a:xfrm>
          <a:prstGeom prst="rect">
            <a:avLst/>
          </a:prstGeom>
          <a:noFill/>
        </p:spPr>
        <p:txBody>
          <a:bodyPr wrap="none" rtlCol="0">
            <a:spAutoFit/>
          </a:bodyPr>
          <a:lstStyle/>
          <a:p>
            <a:r>
              <a:rPr lang="zh-CN" altLang="en-US" dirty="0"/>
              <a:t>计算各个品牌产品中优惠后售价的平均值得到售价排名前五的品牌</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598156" y="580663"/>
            <a:ext cx="2685729" cy="520360"/>
          </a:xfrm>
        </p:spPr>
        <p:txBody>
          <a:bodyPr/>
          <a:lstStyle/>
          <a:p>
            <a:pPr marL="0" indent="0">
              <a:buNone/>
            </a:pPr>
            <a:r>
              <a:rPr lang="zh-CN" altLang="en-US" dirty="0"/>
              <a:t>各省份冰箱销量</a:t>
            </a:r>
            <a:endParaRPr lang="zh-CN" altLang="en-US" dirty="0"/>
          </a:p>
        </p:txBody>
      </p:sp>
      <p:pic>
        <p:nvPicPr>
          <p:cNvPr id="3" name="图片 2"/>
          <p:cNvPicPr>
            <a:picLocks noChangeAspect="1"/>
          </p:cNvPicPr>
          <p:nvPr/>
        </p:nvPicPr>
        <p:blipFill>
          <a:blip r:embed="rId1"/>
          <a:stretch>
            <a:fillRect/>
          </a:stretch>
        </p:blipFill>
        <p:spPr>
          <a:xfrm>
            <a:off x="2082935" y="1246560"/>
            <a:ext cx="5744426" cy="4128124"/>
          </a:xfrm>
          <a:prstGeom prst="rect">
            <a:avLst/>
          </a:prstGeom>
        </p:spPr>
      </p:pic>
      <p:sp>
        <p:nvSpPr>
          <p:cNvPr id="7" name="文本框 6"/>
          <p:cNvSpPr txBox="1"/>
          <p:nvPr/>
        </p:nvSpPr>
        <p:spPr>
          <a:xfrm>
            <a:off x="3206662" y="5611440"/>
            <a:ext cx="5367403" cy="369332"/>
          </a:xfrm>
          <a:prstGeom prst="rect">
            <a:avLst/>
          </a:prstGeom>
          <a:noFill/>
        </p:spPr>
        <p:txBody>
          <a:bodyPr wrap="square" rtlCol="0">
            <a:spAutoFit/>
          </a:bodyPr>
          <a:lstStyle/>
          <a:p>
            <a:r>
              <a:rPr lang="zh-CN" altLang="en-US" dirty="0"/>
              <a:t>统计各个省份的冰箱销量，并将结果展现在地图中</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746069" y="608173"/>
            <a:ext cx="3412873" cy="520360"/>
          </a:xfrm>
        </p:spPr>
        <p:txBody>
          <a:bodyPr/>
          <a:lstStyle/>
          <a:p>
            <a:pPr marL="0" indent="0">
              <a:buNone/>
            </a:pPr>
            <a:r>
              <a:rPr lang="zh-CN" altLang="en-US" dirty="0"/>
              <a:t>山东省销量前五的品牌</a:t>
            </a:r>
            <a:endParaRPr lang="zh-CN" altLang="en-US" dirty="0"/>
          </a:p>
        </p:txBody>
      </p:sp>
      <p:pic>
        <p:nvPicPr>
          <p:cNvPr id="3" name="图片 2"/>
          <p:cNvPicPr>
            <a:picLocks noChangeAspect="1"/>
          </p:cNvPicPr>
          <p:nvPr/>
        </p:nvPicPr>
        <p:blipFill>
          <a:blip r:embed="rId1"/>
          <a:stretch>
            <a:fillRect/>
          </a:stretch>
        </p:blipFill>
        <p:spPr>
          <a:xfrm>
            <a:off x="1977041" y="1465147"/>
            <a:ext cx="7159041" cy="2696451"/>
          </a:xfrm>
          <a:prstGeom prst="rect">
            <a:avLst/>
          </a:prstGeom>
        </p:spPr>
      </p:pic>
      <p:sp>
        <p:nvSpPr>
          <p:cNvPr id="5" name="文本框 4"/>
          <p:cNvSpPr txBox="1"/>
          <p:nvPr/>
        </p:nvSpPr>
        <p:spPr>
          <a:xfrm>
            <a:off x="954911" y="4537276"/>
            <a:ext cx="10110460" cy="369332"/>
          </a:xfrm>
          <a:prstGeom prst="rect">
            <a:avLst/>
          </a:prstGeom>
          <a:noFill/>
        </p:spPr>
        <p:txBody>
          <a:bodyPr wrap="none" rtlCol="0">
            <a:spAutoFit/>
          </a:bodyPr>
          <a:lstStyle/>
          <a:p>
            <a:r>
              <a:rPr lang="zh-CN" altLang="en-US" dirty="0"/>
              <a:t>通过分析统计数据里山东省的销售数据，得出山东省销售量前五的品牌及其销量，以条形图展现</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2573518" y="3190518"/>
            <a:ext cx="6956981" cy="1164665"/>
          </a:xfrm>
        </p:spPr>
        <p:txBody>
          <a:bodyPr/>
          <a:lstStyle/>
          <a:p>
            <a:pPr marL="0" indent="0">
              <a:buNone/>
            </a:pPr>
            <a:r>
              <a:rPr lang="en-US" altLang="zh-CN" sz="3000" dirty="0"/>
              <a:t>Park Ⅲ </a:t>
            </a:r>
            <a:r>
              <a:rPr lang="zh-CN" altLang="en-US" sz="3000" dirty="0">
                <a:ea typeface="宋体" panose="02010600030101010101" pitchFamily="2" charset="-122"/>
              </a:rPr>
              <a:t>双十一电商平台</a:t>
            </a:r>
            <a:r>
              <a:rPr lang="zh-CN" altLang="en-US" sz="3000" dirty="0"/>
              <a:t>化妆品数据分析</a:t>
            </a:r>
            <a:endParaRPr lang="zh-CN" altLang="en-US" dirty="0"/>
          </a:p>
        </p:txBody>
      </p:sp>
      <p:sp>
        <p:nvSpPr>
          <p:cNvPr id="2" name="文本框 1"/>
          <p:cNvSpPr txBox="1"/>
          <p:nvPr/>
        </p:nvSpPr>
        <p:spPr>
          <a:xfrm>
            <a:off x="9530499" y="5910605"/>
            <a:ext cx="1633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Helvetica Light"/>
              </a:rPr>
              <a:t>主讲人</a:t>
            </a:r>
            <a:r>
              <a:rPr kumimoji="0" lang="en-US" altLang="zh-CN" sz="1800" b="0" i="0" u="none" strike="noStrike" kern="1200" cap="none" spc="0" normalizeH="0" baseline="0" noProof="0" dirty="0">
                <a:ln>
                  <a:noFill/>
                </a:ln>
                <a:solidFill>
                  <a:srgbClr val="000000"/>
                </a:solidFill>
                <a:effectLst/>
                <a:uLnTx/>
                <a:uFillTx/>
                <a:latin typeface="Helvetica Light"/>
              </a:rPr>
              <a:t>:</a:t>
            </a:r>
            <a:r>
              <a:rPr kumimoji="0" lang="zh-CN" altLang="en-US" sz="1800" b="0" i="0" u="none" strike="noStrike" kern="1200" cap="none" spc="0" normalizeH="0" baseline="0" noProof="0" dirty="0">
                <a:ln>
                  <a:noFill/>
                </a:ln>
                <a:solidFill>
                  <a:srgbClr val="000000"/>
                </a:solidFill>
                <a:effectLst/>
                <a:uLnTx/>
                <a:uFillTx/>
                <a:latin typeface="Helvetica Light"/>
              </a:rPr>
              <a:t>刘新奥</a:t>
            </a:r>
            <a:endParaRPr kumimoji="0" lang="zh-CN" altLang="en-US" sz="1800" b="0" i="0" u="none" strike="noStrike" kern="1200" cap="none" spc="0" normalizeH="0" baseline="0" noProof="0" dirty="0">
              <a:ln>
                <a:noFill/>
              </a:ln>
              <a:solidFill>
                <a:srgbClr val="000000"/>
              </a:solidFill>
              <a:effectLst/>
              <a:uLnTx/>
              <a:uFillTx/>
              <a:latin typeface="Helvetica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4415" y="1297940"/>
            <a:ext cx="10357485" cy="1014730"/>
          </a:xfrm>
          <a:prstGeom prst="rect">
            <a:avLst/>
          </a:prstGeom>
          <a:noFill/>
        </p:spPr>
        <p:txBody>
          <a:bodyPr wrap="square" rtlCol="0">
            <a:spAutoFit/>
          </a:bodyPr>
          <a:lstStyle/>
          <a:p>
            <a:r>
              <a:rPr lang="zh-CN" sz="2000">
                <a:ea typeface="宋体" panose="02010600030101010101" pitchFamily="2" charset="-122"/>
              </a:rPr>
              <a:t>数据源背景：</a:t>
            </a:r>
            <a:endParaRPr lang="zh-CN" sz="2000">
              <a:ea typeface="宋体" panose="02010600030101010101" pitchFamily="2" charset="-122"/>
            </a:endParaRPr>
          </a:p>
          <a:p>
            <a:r>
              <a:rPr lang="zh-CN" sz="2000">
                <a:ea typeface="宋体" panose="02010600030101010101" pitchFamily="2" charset="-122"/>
              </a:rPr>
              <a:t>某</a:t>
            </a:r>
            <a:r>
              <a:rPr sz="2000"/>
              <a:t>化妆品电商</a:t>
            </a:r>
            <a:r>
              <a:rPr lang="zh-CN" sz="2000">
                <a:ea typeface="宋体" panose="02010600030101010101" pitchFamily="2" charset="-122"/>
              </a:rPr>
              <a:t>十一月</a:t>
            </a:r>
            <a:r>
              <a:rPr sz="2000"/>
              <a:t>所有已注册用户的ID、行为，包括浏览、加入购物车、移除购物车、购买4个行为，以及发生行为所对应的时间、商品编号、品牌、价格等信息</a:t>
            </a:r>
            <a:endParaRPr sz="2000"/>
          </a:p>
        </p:txBody>
      </p:sp>
      <p:pic>
        <p:nvPicPr>
          <p:cNvPr id="5" name="图片 4"/>
          <p:cNvPicPr>
            <a:picLocks noChangeAspect="1"/>
          </p:cNvPicPr>
          <p:nvPr/>
        </p:nvPicPr>
        <p:blipFill>
          <a:blip r:embed="rId1"/>
          <a:stretch>
            <a:fillRect/>
          </a:stretch>
        </p:blipFill>
        <p:spPr>
          <a:xfrm>
            <a:off x="1111250" y="2962910"/>
            <a:ext cx="5422265" cy="2827655"/>
          </a:xfrm>
          <a:prstGeom prst="rect">
            <a:avLst/>
          </a:prstGeom>
        </p:spPr>
      </p:pic>
      <p:sp>
        <p:nvSpPr>
          <p:cNvPr id="6" name="文本框 5"/>
          <p:cNvSpPr txBox="1"/>
          <p:nvPr/>
        </p:nvSpPr>
        <p:spPr>
          <a:xfrm>
            <a:off x="1111250" y="2343785"/>
            <a:ext cx="4064000" cy="368300"/>
          </a:xfrm>
          <a:prstGeom prst="rect">
            <a:avLst/>
          </a:prstGeom>
          <a:noFill/>
        </p:spPr>
        <p:txBody>
          <a:bodyPr wrap="square" rtlCol="0">
            <a:spAutoFit/>
          </a:bodyPr>
          <a:lstStyle/>
          <a:p>
            <a:r>
              <a:rPr lang="zh-CN" altLang="en-US"/>
              <a:t>数据大小：</a:t>
            </a:r>
            <a:r>
              <a:rPr lang="en-US" altLang="zh-CN"/>
              <a:t>520MB</a:t>
            </a:r>
            <a:r>
              <a:rPr lang="zh-CN" altLang="en-US">
                <a:ea typeface="宋体" panose="02010600030101010101" pitchFamily="2" charset="-122"/>
              </a:rPr>
              <a:t>，</a:t>
            </a:r>
            <a:r>
              <a:rPr lang="en-US" altLang="zh-CN">
                <a:ea typeface="宋体" panose="02010600030101010101" pitchFamily="2" charset="-122"/>
              </a:rPr>
              <a:t>4635839</a:t>
            </a:r>
            <a:r>
              <a:rPr lang="zh-CN" altLang="en-US">
                <a:ea typeface="宋体" panose="02010600030101010101" pitchFamily="2" charset="-122"/>
              </a:rPr>
              <a:t>行</a:t>
            </a:r>
            <a:endParaRPr lang="zh-CN" altLang="en-US">
              <a:ea typeface="宋体" panose="02010600030101010101" pitchFamily="2" charset="-122"/>
            </a:endParaRPr>
          </a:p>
        </p:txBody>
      </p:sp>
      <p:sp>
        <p:nvSpPr>
          <p:cNvPr id="2" name="文本框 1"/>
          <p:cNvSpPr txBox="1"/>
          <p:nvPr/>
        </p:nvSpPr>
        <p:spPr>
          <a:xfrm>
            <a:off x="1034415" y="6440805"/>
            <a:ext cx="10890885" cy="368300"/>
          </a:xfrm>
          <a:prstGeom prst="rect">
            <a:avLst/>
          </a:prstGeom>
          <a:noFill/>
        </p:spPr>
        <p:txBody>
          <a:bodyPr wrap="square" rtlCol="0">
            <a:spAutoFit/>
          </a:bodyPr>
          <a:lstStyle/>
          <a:p>
            <a:r>
              <a:rPr lang="zh-CN" altLang="en-US"/>
              <a:t>数据来源：https://www.kaggle.com/datasets/mkechinov/ecommerce-events-history-in-cosmetics-shop</a:t>
            </a:r>
            <a:endParaRPr lang="zh-CN" altLang="en-US"/>
          </a:p>
        </p:txBody>
      </p:sp>
      <p:pic>
        <p:nvPicPr>
          <p:cNvPr id="9" name="图片 8"/>
          <p:cNvPicPr>
            <a:picLocks noChangeAspect="1"/>
          </p:cNvPicPr>
          <p:nvPr/>
        </p:nvPicPr>
        <p:blipFill>
          <a:blip r:embed="rId2"/>
          <a:stretch>
            <a:fillRect/>
          </a:stretch>
        </p:blipFill>
        <p:spPr>
          <a:xfrm>
            <a:off x="6797675" y="3429000"/>
            <a:ext cx="5200015" cy="2249805"/>
          </a:xfrm>
          <a:prstGeom prst="rect">
            <a:avLst/>
          </a:prstGeom>
        </p:spPr>
      </p:pic>
      <p:sp>
        <p:nvSpPr>
          <p:cNvPr id="10" name="文本框 9"/>
          <p:cNvSpPr txBox="1"/>
          <p:nvPr/>
        </p:nvSpPr>
        <p:spPr>
          <a:xfrm>
            <a:off x="6797675" y="3060700"/>
            <a:ext cx="4064000" cy="368300"/>
          </a:xfrm>
          <a:prstGeom prst="rect">
            <a:avLst/>
          </a:prstGeom>
          <a:noFill/>
        </p:spPr>
        <p:txBody>
          <a:bodyPr wrap="square" rtlCol="0">
            <a:spAutoFit/>
          </a:bodyPr>
          <a:lstStyle/>
          <a:p>
            <a:r>
              <a:rPr lang="zh-CN" altLang="en-US"/>
              <a:t>数据项说明：</a:t>
            </a:r>
            <a:endParaRPr lang="zh-CN" altLang="en-US"/>
          </a:p>
        </p:txBody>
      </p:sp>
      <p:sp>
        <p:nvSpPr>
          <p:cNvPr id="3" name="文本框 2"/>
          <p:cNvSpPr txBox="1"/>
          <p:nvPr/>
        </p:nvSpPr>
        <p:spPr>
          <a:xfrm>
            <a:off x="7642860" y="3429000"/>
            <a:ext cx="1856740" cy="276225"/>
          </a:xfrm>
          <a:prstGeom prst="rect">
            <a:avLst/>
          </a:prstGeom>
          <a:noFill/>
        </p:spPr>
        <p:txBody>
          <a:bodyPr wrap="square" rtlCol="0">
            <a:noAutofit/>
          </a:bodyPr>
          <a:p>
            <a:r>
              <a:rPr lang="en-US" altLang="zh-CN" sz="900"/>
              <a:t>event_time</a:t>
            </a:r>
            <a:endParaRPr lang="en-US" altLang="zh-CN" sz="900"/>
          </a:p>
        </p:txBody>
      </p:sp>
      <p:sp>
        <p:nvSpPr>
          <p:cNvPr id="7" name="文本框 6"/>
          <p:cNvSpPr txBox="1"/>
          <p:nvPr/>
        </p:nvSpPr>
        <p:spPr>
          <a:xfrm>
            <a:off x="7642860" y="3705225"/>
            <a:ext cx="1856740" cy="276225"/>
          </a:xfrm>
          <a:prstGeom prst="rect">
            <a:avLst/>
          </a:prstGeom>
          <a:noFill/>
        </p:spPr>
        <p:txBody>
          <a:bodyPr wrap="square" rtlCol="0">
            <a:noAutofit/>
          </a:bodyPr>
          <a:p>
            <a:r>
              <a:rPr lang="en-US" altLang="zh-CN" sz="900"/>
              <a:t>event_type</a:t>
            </a:r>
            <a:endParaRPr lang="en-US" altLang="zh-CN" sz="900"/>
          </a:p>
        </p:txBody>
      </p:sp>
      <p:sp>
        <p:nvSpPr>
          <p:cNvPr id="8" name="文本框 7"/>
          <p:cNvSpPr txBox="1"/>
          <p:nvPr/>
        </p:nvSpPr>
        <p:spPr>
          <a:xfrm>
            <a:off x="7642860" y="4903470"/>
            <a:ext cx="1856740" cy="276225"/>
          </a:xfrm>
          <a:prstGeom prst="rect">
            <a:avLst/>
          </a:prstGeom>
          <a:noFill/>
        </p:spPr>
        <p:txBody>
          <a:bodyPr wrap="square" rtlCol="0">
            <a:noAutofit/>
          </a:bodyPr>
          <a:p>
            <a:r>
              <a:rPr lang="en-US" altLang="zh-CN" sz="900"/>
              <a:t>price</a:t>
            </a:r>
            <a:endParaRPr lang="en-US" altLang="zh-CN" sz="900"/>
          </a:p>
        </p:txBody>
      </p:sp>
      <p:sp>
        <p:nvSpPr>
          <p:cNvPr id="12" name="文本框 11"/>
          <p:cNvSpPr txBox="1"/>
          <p:nvPr/>
        </p:nvSpPr>
        <p:spPr>
          <a:xfrm>
            <a:off x="7642860" y="5125085"/>
            <a:ext cx="1856740" cy="276225"/>
          </a:xfrm>
          <a:prstGeom prst="rect">
            <a:avLst/>
          </a:prstGeom>
          <a:noFill/>
        </p:spPr>
        <p:txBody>
          <a:bodyPr wrap="square" rtlCol="0">
            <a:noAutofit/>
          </a:bodyPr>
          <a:p>
            <a:r>
              <a:rPr lang="en-US" altLang="zh-CN" sz="900"/>
              <a:t>user_id</a:t>
            </a:r>
            <a:endParaRPr lang="en-US" altLang="zh-CN" sz="900"/>
          </a:p>
        </p:txBody>
      </p:sp>
      <p:sp>
        <p:nvSpPr>
          <p:cNvPr id="13" name="文本框 12"/>
          <p:cNvSpPr txBox="1"/>
          <p:nvPr/>
        </p:nvSpPr>
        <p:spPr>
          <a:xfrm>
            <a:off x="7642860" y="4154805"/>
            <a:ext cx="1856740" cy="276225"/>
          </a:xfrm>
          <a:prstGeom prst="rect">
            <a:avLst/>
          </a:prstGeom>
          <a:noFill/>
        </p:spPr>
        <p:txBody>
          <a:bodyPr wrap="square" rtlCol="0">
            <a:noAutofit/>
          </a:bodyPr>
          <a:p>
            <a:r>
              <a:rPr lang="en-US" altLang="zh-CN" sz="900"/>
              <a:t>category_id</a:t>
            </a:r>
            <a:endParaRPr lang="en-US" altLang="zh-CN" sz="900"/>
          </a:p>
        </p:txBody>
      </p:sp>
      <p:sp>
        <p:nvSpPr>
          <p:cNvPr id="14" name="文本框 13"/>
          <p:cNvSpPr txBox="1"/>
          <p:nvPr/>
        </p:nvSpPr>
        <p:spPr>
          <a:xfrm>
            <a:off x="7642860" y="4356735"/>
            <a:ext cx="1856740" cy="276225"/>
          </a:xfrm>
          <a:prstGeom prst="rect">
            <a:avLst/>
          </a:prstGeom>
          <a:noFill/>
        </p:spPr>
        <p:txBody>
          <a:bodyPr wrap="square" rtlCol="0">
            <a:noAutofit/>
          </a:bodyPr>
          <a:p>
            <a:r>
              <a:rPr lang="en-US" altLang="zh-CN" sz="900">
                <a:sym typeface="+mn-ea"/>
              </a:rPr>
              <a:t>category_code</a:t>
            </a:r>
            <a:endParaRPr lang="en-US" altLang="zh-CN" sz="900"/>
          </a:p>
        </p:txBody>
      </p:sp>
      <p:sp>
        <p:nvSpPr>
          <p:cNvPr id="15" name="文本框 14"/>
          <p:cNvSpPr txBox="1"/>
          <p:nvPr/>
        </p:nvSpPr>
        <p:spPr>
          <a:xfrm>
            <a:off x="7642860" y="4627245"/>
            <a:ext cx="1856740" cy="276225"/>
          </a:xfrm>
          <a:prstGeom prst="rect">
            <a:avLst/>
          </a:prstGeom>
          <a:noFill/>
        </p:spPr>
        <p:txBody>
          <a:bodyPr wrap="square" rtlCol="0">
            <a:noAutofit/>
          </a:bodyPr>
          <a:p>
            <a:r>
              <a:rPr lang="en-US" altLang="zh-CN" sz="900"/>
              <a:t>brand</a:t>
            </a:r>
            <a:endParaRPr lang="en-US" altLang="zh-CN" sz="900"/>
          </a:p>
        </p:txBody>
      </p:sp>
      <p:sp>
        <p:nvSpPr>
          <p:cNvPr id="17" name="文本框 16"/>
          <p:cNvSpPr txBox="1"/>
          <p:nvPr/>
        </p:nvSpPr>
        <p:spPr>
          <a:xfrm>
            <a:off x="7642860" y="5374005"/>
            <a:ext cx="1856740" cy="276225"/>
          </a:xfrm>
          <a:prstGeom prst="rect">
            <a:avLst/>
          </a:prstGeom>
          <a:noFill/>
        </p:spPr>
        <p:txBody>
          <a:bodyPr wrap="square" rtlCol="0">
            <a:noAutofit/>
          </a:bodyPr>
          <a:p>
            <a:r>
              <a:rPr lang="en-US" altLang="zh-CN" sz="900"/>
              <a:t>user_session</a:t>
            </a:r>
            <a:endParaRPr lang="en-US" altLang="zh-CN" sz="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nvPr>
        </p:nvPicPr>
        <p:blipFill>
          <a:blip r:embed="rId1"/>
          <a:stretch>
            <a:fillRect/>
          </a:stretch>
        </p:blipFill>
        <p:spPr>
          <a:xfrm>
            <a:off x="488315" y="1602740"/>
            <a:ext cx="4200525" cy="2103755"/>
          </a:xfrm>
          <a:prstGeom prst="rect">
            <a:avLst/>
          </a:prstGeom>
        </p:spPr>
      </p:pic>
      <p:sp>
        <p:nvSpPr>
          <p:cNvPr id="3" name="文本框 2"/>
          <p:cNvSpPr txBox="1"/>
          <p:nvPr/>
        </p:nvSpPr>
        <p:spPr>
          <a:xfrm>
            <a:off x="624840" y="980440"/>
            <a:ext cx="4064000" cy="368300"/>
          </a:xfrm>
          <a:prstGeom prst="rect">
            <a:avLst/>
          </a:prstGeom>
          <a:noFill/>
        </p:spPr>
        <p:txBody>
          <a:bodyPr wrap="square" rtlCol="0">
            <a:spAutoFit/>
          </a:bodyPr>
          <a:lstStyle/>
          <a:p>
            <a:r>
              <a:rPr lang="zh-CN" altLang="en-US" b="1"/>
              <a:t>分析一</a:t>
            </a:r>
            <a:r>
              <a:rPr lang="zh-CN" altLang="en-US" b="1">
                <a:ea typeface="宋体" panose="02010600030101010101" pitchFamily="2" charset="-122"/>
              </a:rPr>
              <a:t>、</a:t>
            </a:r>
            <a:r>
              <a:rPr lang="en-US" altLang="zh-CN" b="1">
                <a:ea typeface="宋体" panose="02010600030101010101" pitchFamily="2" charset="-122"/>
              </a:rPr>
              <a:t>11</a:t>
            </a:r>
            <a:r>
              <a:rPr lang="zh-CN" altLang="en-US" b="1">
                <a:ea typeface="宋体" panose="02010600030101010101" pitchFamily="2" charset="-122"/>
              </a:rPr>
              <a:t>月销量前五的品牌</a:t>
            </a:r>
            <a:endParaRPr lang="zh-CN" altLang="en-US" b="1">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7128510" y="1471295"/>
            <a:ext cx="3683000" cy="2235200"/>
          </a:xfrm>
          <a:prstGeom prst="rect">
            <a:avLst/>
          </a:prstGeom>
        </p:spPr>
      </p:pic>
      <p:sp>
        <p:nvSpPr>
          <p:cNvPr id="7" name="文本框 6"/>
          <p:cNvSpPr txBox="1"/>
          <p:nvPr/>
        </p:nvSpPr>
        <p:spPr>
          <a:xfrm>
            <a:off x="7128510" y="1102995"/>
            <a:ext cx="4064000" cy="368300"/>
          </a:xfrm>
          <a:prstGeom prst="rect">
            <a:avLst/>
          </a:prstGeom>
          <a:noFill/>
        </p:spPr>
        <p:txBody>
          <a:bodyPr wrap="square" rtlCol="0">
            <a:spAutoFit/>
          </a:bodyPr>
          <a:lstStyle/>
          <a:p>
            <a:r>
              <a:rPr lang="zh-CN" altLang="en-US" b="1"/>
              <a:t>分析二</a:t>
            </a:r>
            <a:r>
              <a:rPr lang="zh-CN" altLang="en-US" b="1">
                <a:ea typeface="宋体" panose="02010600030101010101" pitchFamily="2" charset="-122"/>
              </a:rPr>
              <a:t>、各个用户价值人数及占比</a:t>
            </a:r>
            <a:endParaRPr lang="zh-CN" altLang="en-US" b="1">
              <a:ea typeface="宋体" panose="02010600030101010101" pitchFamily="2" charset="-122"/>
            </a:endParaRPr>
          </a:p>
        </p:txBody>
      </p:sp>
      <p:sp>
        <p:nvSpPr>
          <p:cNvPr id="8" name="文本框 7"/>
          <p:cNvSpPr txBox="1"/>
          <p:nvPr/>
        </p:nvSpPr>
        <p:spPr>
          <a:xfrm>
            <a:off x="7128510" y="3706495"/>
            <a:ext cx="4064000" cy="2830195"/>
          </a:xfrm>
          <a:prstGeom prst="rect">
            <a:avLst/>
          </a:prstGeom>
          <a:noFill/>
        </p:spPr>
        <p:txBody>
          <a:bodyPr wrap="square" rtlCol="0">
            <a:spAutoFit/>
          </a:bodyPr>
          <a:lstStyle/>
          <a:p>
            <a:r>
              <a:rPr lang="zh-CN" altLang="en-US" sz="1600"/>
              <a:t>依据</a:t>
            </a:r>
            <a:r>
              <a:rPr lang="en-US" altLang="zh-CN" sz="1600"/>
              <a:t>RFM</a:t>
            </a:r>
            <a:r>
              <a:rPr lang="zh-CN" altLang="en-US" sz="1600">
                <a:ea typeface="宋体" panose="02010600030101010101" pitchFamily="2" charset="-122"/>
              </a:rPr>
              <a:t>模型进行划分（</a:t>
            </a:r>
            <a:r>
              <a:rPr lang="zh-CN" altLang="en-US" sz="1600">
                <a:ea typeface="宋体" panose="02010600030101010101" pitchFamily="2" charset="-122"/>
                <a:sym typeface="+mn-ea"/>
              </a:rPr>
              <a:t>RFM模型是通过一个客户的近期购买行为、购买的总体频率以及花了多少钱3个维度来描述该客户价值状况的客户分类模型</a:t>
            </a:r>
            <a:r>
              <a:rPr lang="zh-CN" altLang="en-US" sz="1600">
                <a:ea typeface="宋体" panose="02010600030101010101" pitchFamily="2" charset="-122"/>
              </a:rPr>
              <a:t>），其中重要程度从</a:t>
            </a:r>
            <a:endParaRPr lang="zh-CN" altLang="en-US" sz="1600">
              <a:ea typeface="宋体" panose="02010600030101010101" pitchFamily="2" charset="-122"/>
            </a:endParaRPr>
          </a:p>
          <a:p>
            <a:r>
              <a:rPr lang="zh-CN" altLang="en-US" sz="1600">
                <a:ea typeface="宋体" panose="02010600030101010101" pitchFamily="2" charset="-122"/>
              </a:rPr>
              <a:t>高到低依次为</a:t>
            </a:r>
            <a:r>
              <a:rPr lang="en-US" altLang="zh-CN" sz="1600">
                <a:ea typeface="宋体" panose="02010600030101010101" pitchFamily="2" charset="-122"/>
              </a:rPr>
              <a:t>“</a:t>
            </a:r>
            <a:r>
              <a:rPr lang="zh-CN" altLang="en-US" sz="1600">
                <a:ea typeface="宋体" panose="02010600030101010101" pitchFamily="2" charset="-122"/>
              </a:rPr>
              <a:t>价值</a:t>
            </a:r>
            <a:r>
              <a:rPr lang="en-US" altLang="zh-CN" sz="1600">
                <a:ea typeface="宋体" panose="02010600030101010101" pitchFamily="2" charset="-122"/>
              </a:rPr>
              <a:t>”</a:t>
            </a:r>
            <a:r>
              <a:rPr lang="zh-CN" altLang="en-US" sz="1600">
                <a:ea typeface="宋体" panose="02010600030101010101" pitchFamily="2" charset="-122"/>
              </a:rPr>
              <a:t>，</a:t>
            </a:r>
            <a:r>
              <a:rPr lang="en-US" altLang="zh-CN" sz="1600">
                <a:ea typeface="宋体" panose="02010600030101010101" pitchFamily="2" charset="-122"/>
              </a:rPr>
              <a:t>“</a:t>
            </a:r>
            <a:r>
              <a:rPr lang="zh-CN" altLang="en-US" sz="1600">
                <a:ea typeface="宋体" panose="02010600030101010101" pitchFamily="2" charset="-122"/>
              </a:rPr>
              <a:t>发展</a:t>
            </a:r>
            <a:r>
              <a:rPr lang="en-US" altLang="zh-CN" sz="1600">
                <a:ea typeface="宋体" panose="02010600030101010101" pitchFamily="2" charset="-122"/>
              </a:rPr>
              <a:t>”</a:t>
            </a:r>
            <a:r>
              <a:rPr lang="zh-CN" altLang="en-US" sz="1600">
                <a:ea typeface="宋体" panose="02010600030101010101" pitchFamily="2" charset="-122"/>
              </a:rPr>
              <a:t>，</a:t>
            </a:r>
            <a:r>
              <a:rPr lang="en-US" altLang="zh-CN" sz="1600">
                <a:ea typeface="宋体" panose="02010600030101010101" pitchFamily="2" charset="-122"/>
              </a:rPr>
              <a:t>“</a:t>
            </a:r>
            <a:r>
              <a:rPr lang="zh-CN" altLang="en-US" sz="1600">
                <a:ea typeface="宋体" panose="02010600030101010101" pitchFamily="2" charset="-122"/>
              </a:rPr>
              <a:t>挽留</a:t>
            </a:r>
            <a:r>
              <a:rPr lang="en-US" altLang="zh-CN" sz="1600">
                <a:ea typeface="宋体" panose="02010600030101010101" pitchFamily="2" charset="-122"/>
              </a:rPr>
              <a:t>”</a:t>
            </a:r>
            <a:r>
              <a:rPr lang="zh-CN" altLang="en-US" sz="1600">
                <a:ea typeface="宋体" panose="02010600030101010101" pitchFamily="2" charset="-122"/>
              </a:rPr>
              <a:t>。</a:t>
            </a:r>
            <a:endParaRPr lang="zh-CN" altLang="en-US" sz="1600">
              <a:ea typeface="宋体" panose="02010600030101010101" pitchFamily="2" charset="-122"/>
            </a:endParaRPr>
          </a:p>
          <a:p>
            <a:r>
              <a:rPr lang="zh-CN" altLang="en-US" sz="1600">
                <a:latin typeface="宋体" panose="02010600030101010101" pitchFamily="2" charset="-122"/>
                <a:ea typeface="宋体" panose="02010600030101010101" pitchFamily="2" charset="-122"/>
                <a:cs typeface="宋体" panose="02010600030101010101" pitchFamily="2" charset="-122"/>
                <a:sym typeface="+mn-ea"/>
              </a:rPr>
              <a:t>RFM总值 = R值*（-1）+F值+M值+100；</a:t>
            </a:r>
            <a:endParaRPr lang="zh-CN" altLang="en-US" sz="1600">
              <a:latin typeface="宋体" panose="02010600030101010101" pitchFamily="2" charset="-122"/>
              <a:ea typeface="宋体" panose="02010600030101010101" pitchFamily="2" charset="-122"/>
              <a:cs typeface="宋体" panose="02010600030101010101" pitchFamily="2" charset="-122"/>
            </a:endParaRPr>
          </a:p>
          <a:p>
            <a:endParaRPr lang="zh-CN" altLang="en-US" sz="1600">
              <a:ea typeface="宋体" panose="02010600030101010101" pitchFamily="2" charset="-122"/>
            </a:endParaRPr>
          </a:p>
          <a:p>
            <a:r>
              <a:rPr lang="zh-CN" altLang="en-US" sz="1600">
                <a:ea typeface="宋体" panose="02010600030101010101" pitchFamily="2" charset="-122"/>
              </a:rPr>
              <a:t>根据结果可以得出一般挽留用户占比最多，并且通过对用户价值划分可以为平台和商家下一步活动提供参考。对价值高用户提供更多权益，价值中低用户增加广告投放</a:t>
            </a:r>
            <a:r>
              <a:rPr lang="zh-CN" altLang="en-US">
                <a:ea typeface="宋体" panose="02010600030101010101" pitchFamily="2" charset="-122"/>
              </a:rPr>
              <a:t>。</a:t>
            </a:r>
            <a:endParaRPr lang="zh-CN" altLang="en-US">
              <a:ea typeface="宋体" panose="02010600030101010101" pitchFamily="2" charset="-122"/>
            </a:endParaRPr>
          </a:p>
        </p:txBody>
      </p:sp>
      <p:sp>
        <p:nvSpPr>
          <p:cNvPr id="11" name="文本框 10"/>
          <p:cNvSpPr txBox="1"/>
          <p:nvPr/>
        </p:nvSpPr>
        <p:spPr>
          <a:xfrm>
            <a:off x="718185" y="3960495"/>
            <a:ext cx="4064000" cy="1568450"/>
          </a:xfrm>
          <a:prstGeom prst="rect">
            <a:avLst/>
          </a:prstGeom>
          <a:noFill/>
        </p:spPr>
        <p:txBody>
          <a:bodyPr wrap="square" rtlCol="0">
            <a:spAutoFit/>
          </a:bodyPr>
          <a:lstStyle/>
          <a:p>
            <a:r>
              <a:rPr lang="zh-CN" altLang="en-US" sz="1600"/>
              <a:t>通过观察销售额数据，我们可以发现runail具有较为明显的领先优势。而grattol和irisk之间的竞争较为激烈，销售额相近。在未来的销售中，这三个品牌可能会继续保持领先地位。为平台方与品牌方下一步的合作提供参考</a:t>
            </a:r>
            <a:endParaRPr lang="zh-CN" altLang="en-US"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717550" y="1793240"/>
            <a:ext cx="3641725" cy="1977390"/>
          </a:xfrm>
          <a:prstGeom prst="rect">
            <a:avLst/>
          </a:prstGeom>
        </p:spPr>
      </p:pic>
      <p:sp>
        <p:nvSpPr>
          <p:cNvPr id="10" name="文本框 9"/>
          <p:cNvSpPr txBox="1"/>
          <p:nvPr/>
        </p:nvSpPr>
        <p:spPr>
          <a:xfrm>
            <a:off x="717550" y="1424940"/>
            <a:ext cx="4064000" cy="368300"/>
          </a:xfrm>
          <a:prstGeom prst="rect">
            <a:avLst/>
          </a:prstGeom>
          <a:noFill/>
        </p:spPr>
        <p:txBody>
          <a:bodyPr wrap="square" rtlCol="0">
            <a:spAutoFit/>
          </a:bodyPr>
          <a:lstStyle/>
          <a:p>
            <a:r>
              <a:rPr lang="zh-CN" altLang="en-US" b="1"/>
              <a:t>分析三、</a:t>
            </a:r>
            <a:r>
              <a:rPr lang="en-US" altLang="zh-CN" b="1"/>
              <a:t>11</a:t>
            </a:r>
            <a:r>
              <a:rPr lang="zh-CN" altLang="en-US" b="1">
                <a:ea typeface="宋体" panose="02010600030101010101" pitchFamily="2" charset="-122"/>
              </a:rPr>
              <a:t>月当月用户转换率</a:t>
            </a:r>
            <a:endParaRPr lang="zh-CN" altLang="en-US" b="1">
              <a:ea typeface="宋体" panose="02010600030101010101" pitchFamily="2" charset="-122"/>
            </a:endParaRPr>
          </a:p>
        </p:txBody>
      </p:sp>
      <p:sp>
        <p:nvSpPr>
          <p:cNvPr id="7" name="文本框 6"/>
          <p:cNvSpPr txBox="1"/>
          <p:nvPr/>
        </p:nvSpPr>
        <p:spPr>
          <a:xfrm>
            <a:off x="7207250" y="2847340"/>
            <a:ext cx="4064000" cy="368300"/>
          </a:xfrm>
          <a:prstGeom prst="rect">
            <a:avLst/>
          </a:prstGeom>
          <a:noFill/>
        </p:spPr>
        <p:txBody>
          <a:bodyPr wrap="square" rtlCol="0">
            <a:spAutoFit/>
          </a:bodyPr>
          <a:lstStyle/>
          <a:p>
            <a:endParaRPr lang="zh-CN" altLang="en-US"/>
          </a:p>
        </p:txBody>
      </p:sp>
      <p:pic>
        <p:nvPicPr>
          <p:cNvPr id="2" name="图片 1"/>
          <p:cNvPicPr>
            <a:picLocks noChangeAspect="1"/>
          </p:cNvPicPr>
          <p:nvPr/>
        </p:nvPicPr>
        <p:blipFill>
          <a:blip r:embed="rId2"/>
          <a:stretch>
            <a:fillRect/>
          </a:stretch>
        </p:blipFill>
        <p:spPr>
          <a:xfrm>
            <a:off x="717550" y="4361815"/>
            <a:ext cx="5466715" cy="2411095"/>
          </a:xfrm>
          <a:prstGeom prst="rect">
            <a:avLst/>
          </a:prstGeom>
        </p:spPr>
      </p:pic>
      <p:sp>
        <p:nvSpPr>
          <p:cNvPr id="3" name="文本框 2"/>
          <p:cNvSpPr txBox="1"/>
          <p:nvPr/>
        </p:nvSpPr>
        <p:spPr>
          <a:xfrm>
            <a:off x="717550" y="3770630"/>
            <a:ext cx="4064000" cy="368300"/>
          </a:xfrm>
          <a:prstGeom prst="rect">
            <a:avLst/>
          </a:prstGeom>
          <a:noFill/>
        </p:spPr>
        <p:txBody>
          <a:bodyPr wrap="square" rtlCol="0">
            <a:spAutoFit/>
          </a:bodyPr>
          <a:lstStyle/>
          <a:p>
            <a:r>
              <a:rPr lang="zh-CN" altLang="en-US" b="1"/>
              <a:t>分析四、双十一临周</a:t>
            </a:r>
            <a:r>
              <a:rPr lang="en-US" altLang="zh-CN" b="1"/>
              <a:t>arpu</a:t>
            </a:r>
            <a:r>
              <a:rPr lang="zh-CN" altLang="en-US" b="1">
                <a:ea typeface="宋体" panose="02010600030101010101" pitchFamily="2" charset="-122"/>
              </a:rPr>
              <a:t>变化</a:t>
            </a:r>
            <a:endParaRPr lang="zh-CN" altLang="en-US" b="1">
              <a:ea typeface="宋体" panose="02010600030101010101" pitchFamily="2" charset="-122"/>
            </a:endParaRPr>
          </a:p>
        </p:txBody>
      </p:sp>
      <p:sp>
        <p:nvSpPr>
          <p:cNvPr id="4" name="文本框 3"/>
          <p:cNvSpPr txBox="1"/>
          <p:nvPr/>
        </p:nvSpPr>
        <p:spPr>
          <a:xfrm>
            <a:off x="6466840" y="6207760"/>
            <a:ext cx="5081270" cy="368300"/>
          </a:xfrm>
          <a:prstGeom prst="rect">
            <a:avLst/>
          </a:prstGeom>
          <a:noFill/>
        </p:spPr>
        <p:txBody>
          <a:bodyPr wrap="square" rtlCol="0">
            <a:spAutoFit/>
          </a:bodyPr>
          <a:lstStyle/>
          <a:p>
            <a:r>
              <a:rPr lang="en-US" altLang="zh-CN"/>
              <a:t>ARPU = 每日消费总次数 / 每日活跃行为数</a:t>
            </a:r>
            <a:endParaRPr lang="en-US" altLang="zh-CN"/>
          </a:p>
        </p:txBody>
      </p:sp>
      <p:sp>
        <p:nvSpPr>
          <p:cNvPr id="5" name="文本框 4"/>
          <p:cNvSpPr txBox="1"/>
          <p:nvPr/>
        </p:nvSpPr>
        <p:spPr>
          <a:xfrm>
            <a:off x="6588760" y="1793875"/>
            <a:ext cx="4487545" cy="1976755"/>
          </a:xfrm>
          <a:prstGeom prst="rect">
            <a:avLst/>
          </a:prstGeom>
          <a:noFill/>
        </p:spPr>
        <p:txBody>
          <a:bodyPr wrap="square" rtlCol="0">
            <a:noAutofit/>
          </a:bodyPr>
          <a:lstStyle/>
          <a:p>
            <a:r>
              <a:rPr lang="zh-CN" altLang="en-US" sz="2400"/>
              <a:t>从分析三与分析四分析中可以得出人们浏览，加入购物车以及购买时逐级递减的，双十一提高了人们的消费欲望，消费次数出现增高，提高了用户的转换率，双十一活动后出现了下降，在周末又有提高，但提升程度并未超过双十活动提升程度。</a:t>
            </a: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16890" y="1163955"/>
            <a:ext cx="9594215" cy="784860"/>
          </a:xfrm>
        </p:spPr>
        <p:txBody>
          <a:bodyPr/>
          <a:lstStyle/>
          <a:p>
            <a:pPr marL="0" indent="0">
              <a:buNone/>
            </a:pPr>
            <a:r>
              <a:rPr lang="zh-CN" altLang="en-US" b="1" dirty="0"/>
              <a:t>分析五、双十一当天的分时销售量</a:t>
            </a:r>
            <a:endParaRPr lang="en-US" altLang="zh-CN" b="1" dirty="0"/>
          </a:p>
        </p:txBody>
      </p:sp>
      <p:pic>
        <p:nvPicPr>
          <p:cNvPr id="2" name="图片 1" descr="微信图片_20240602210409"/>
          <p:cNvPicPr>
            <a:picLocks noChangeAspect="1"/>
          </p:cNvPicPr>
          <p:nvPr/>
        </p:nvPicPr>
        <p:blipFill>
          <a:blip r:embed="rId1"/>
          <a:stretch>
            <a:fillRect/>
          </a:stretch>
        </p:blipFill>
        <p:spPr>
          <a:xfrm>
            <a:off x="516890" y="2075815"/>
            <a:ext cx="10793730" cy="2231390"/>
          </a:xfrm>
          <a:prstGeom prst="rect">
            <a:avLst/>
          </a:prstGeom>
        </p:spPr>
      </p:pic>
      <p:sp>
        <p:nvSpPr>
          <p:cNvPr id="3" name="文本框 2"/>
          <p:cNvSpPr txBox="1"/>
          <p:nvPr/>
        </p:nvSpPr>
        <p:spPr>
          <a:xfrm>
            <a:off x="636270" y="4433570"/>
            <a:ext cx="10674350" cy="1201420"/>
          </a:xfrm>
          <a:prstGeom prst="rect">
            <a:avLst/>
          </a:prstGeom>
          <a:noFill/>
        </p:spPr>
        <p:txBody>
          <a:bodyPr wrap="square" rtlCol="0">
            <a:noAutofit/>
          </a:bodyPr>
          <a:lstStyle/>
          <a:p>
            <a:r>
              <a:rPr lang="zh-CN" altLang="en-US"/>
              <a:t>从该分析中可以清晰地看到双11当天各个时间段的销售情况。</a:t>
            </a:r>
            <a:endParaRPr lang="zh-CN" altLang="en-US"/>
          </a:p>
          <a:p>
            <a:r>
              <a:rPr lang="zh-CN" altLang="en-US"/>
              <a:t>从早上开始，销售量逐渐攀升，并在上午10点左右达到峰值，随后销售量开始逐渐下降，12点左右达到最低点，从下午开始，销售量又逐渐回升，并呈现出较为稳定的态势。在晚上8点至10点这一时间段，销售量再次达到一个小高峰。这可能与双11购物节的晚间促销活动有关，吸引了大量消费者进行购物。</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7552333" y="1170841"/>
            <a:ext cx="1545803" cy="2165748"/>
          </a:xfrm>
          <a:prstGeom prst="rect">
            <a:avLst/>
          </a:prstGeom>
        </p:spPr>
      </p:pic>
      <p:sp>
        <p:nvSpPr>
          <p:cNvPr id="2" name="Title 1"/>
          <p:cNvSpPr>
            <a:spLocks noGrp="1"/>
          </p:cNvSpPr>
          <p:nvPr>
            <p:ph type="title"/>
          </p:nvPr>
        </p:nvSpPr>
        <p:spPr>
          <a:xfrm>
            <a:off x="2193528" y="439147"/>
            <a:ext cx="7804944" cy="1098494"/>
          </a:xfrm>
        </p:spPr>
        <p:txBody>
          <a:bodyPr/>
          <a:lstStyle/>
          <a:p>
            <a:r>
              <a:rPr lang="zh-CN" altLang="en-US" dirty="0"/>
              <a:t>团队介绍</a:t>
            </a:r>
            <a:endParaRPr lang="en-IN" dirty="0"/>
          </a:p>
        </p:txBody>
      </p:sp>
      <p:sp>
        <p:nvSpPr>
          <p:cNvPr id="10" name="TextBox 9"/>
          <p:cNvSpPr txBox="1"/>
          <p:nvPr/>
        </p:nvSpPr>
        <p:spPr>
          <a:xfrm>
            <a:off x="5720096" y="2200989"/>
            <a:ext cx="1527161" cy="646331"/>
          </a:xfrm>
          <a:prstGeom prst="rect">
            <a:avLst/>
          </a:prstGeom>
          <a:noFill/>
          <a:ln>
            <a:noFill/>
          </a:ln>
        </p:spPr>
        <p:txBody>
          <a:bodyPr wrap="square" rtlCol="0">
            <a:spAutoFit/>
          </a:bodyPr>
          <a:lstStyle/>
          <a:p>
            <a:pPr algn="r"/>
            <a:r>
              <a:rPr lang="zh-CN" altLang="en-US" dirty="0"/>
              <a:t>张泽庆</a:t>
            </a:r>
            <a:endParaRPr lang="en-US" altLang="zh-CN" dirty="0"/>
          </a:p>
          <a:p>
            <a:pPr algn="r"/>
            <a:r>
              <a:rPr lang="en-US" dirty="0"/>
              <a:t>2021204600</a:t>
            </a:r>
            <a:endParaRPr lang="en-IN" dirty="0"/>
          </a:p>
        </p:txBody>
      </p:sp>
      <p:pic>
        <p:nvPicPr>
          <p:cNvPr id="17" name="Picture 16"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57115" y="2004476"/>
            <a:ext cx="1150607" cy="247721"/>
          </a:xfrm>
          <a:prstGeom prst="rect">
            <a:avLst/>
          </a:prstGeom>
        </p:spPr>
      </p:pic>
      <p:pic>
        <p:nvPicPr>
          <p:cNvPr id="18" name="Picture 17"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879726" y="4758304"/>
            <a:ext cx="1150607" cy="247721"/>
          </a:xfrm>
          <a:prstGeom prst="rect">
            <a:avLst/>
          </a:prstGeom>
        </p:spPr>
      </p:pic>
      <p:pic>
        <p:nvPicPr>
          <p:cNvPr id="20" name="Picture 19" descr="A close up of a logo&#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372082" y="3256384"/>
            <a:ext cx="984947" cy="212056"/>
          </a:xfrm>
          <a:prstGeom prst="rect">
            <a:avLst/>
          </a:prstGeom>
        </p:spPr>
      </p:pic>
      <p:sp>
        <p:nvSpPr>
          <p:cNvPr id="4" name="TextBox 9"/>
          <p:cNvSpPr txBox="1"/>
          <p:nvPr/>
        </p:nvSpPr>
        <p:spPr>
          <a:xfrm>
            <a:off x="3142614" y="2824807"/>
            <a:ext cx="1891665" cy="646331"/>
          </a:xfrm>
          <a:prstGeom prst="rect">
            <a:avLst/>
          </a:prstGeom>
          <a:noFill/>
          <a:ln>
            <a:noFill/>
          </a:ln>
        </p:spPr>
        <p:txBody>
          <a:bodyPr wrap="square" rtlCol="0">
            <a:spAutoFit/>
          </a:bodyPr>
          <a:lstStyle/>
          <a:p>
            <a:pPr algn="r"/>
            <a:r>
              <a:rPr lang="zh-CN" altLang="en-US" b="1" dirty="0">
                <a:ea typeface="宋体" panose="02010600030101010101" pitchFamily="2" charset="-122"/>
              </a:rPr>
              <a:t>程树显</a:t>
            </a:r>
            <a:endParaRPr lang="en-US" altLang="zh-CN" b="1" dirty="0">
              <a:ea typeface="宋体" panose="02010600030101010101" pitchFamily="2" charset="-122"/>
            </a:endParaRPr>
          </a:p>
          <a:p>
            <a:pPr algn="r"/>
            <a:r>
              <a:rPr lang="en-US" dirty="0">
                <a:ea typeface="宋体" panose="02010600030101010101" pitchFamily="2" charset="-122"/>
              </a:rPr>
              <a:t>2021204587</a:t>
            </a:r>
            <a:endParaRPr lang="en-IN" dirty="0"/>
          </a:p>
        </p:txBody>
      </p:sp>
      <p:sp>
        <p:nvSpPr>
          <p:cNvPr id="6" name="TextBox 10"/>
          <p:cNvSpPr txBox="1"/>
          <p:nvPr/>
        </p:nvSpPr>
        <p:spPr>
          <a:xfrm>
            <a:off x="6696035" y="4882164"/>
            <a:ext cx="1712595" cy="646331"/>
          </a:xfrm>
          <a:prstGeom prst="rect">
            <a:avLst/>
          </a:prstGeom>
          <a:noFill/>
          <a:ln>
            <a:noFill/>
          </a:ln>
        </p:spPr>
        <p:txBody>
          <a:bodyPr wrap="square" rtlCol="0">
            <a:spAutoFit/>
          </a:bodyPr>
          <a:lstStyle/>
          <a:p>
            <a:pPr algn="l"/>
            <a:r>
              <a:rPr lang="zh-CN" altLang="en-US" dirty="0"/>
              <a:t>刘新奥</a:t>
            </a:r>
            <a:endParaRPr lang="en-US" altLang="zh-CN" dirty="0"/>
          </a:p>
          <a:p>
            <a:pPr algn="l"/>
            <a:r>
              <a:rPr lang="en-IN" dirty="0"/>
              <a:t>2021204525</a:t>
            </a:r>
            <a:endParaRPr lang="en-IN" dirty="0"/>
          </a:p>
        </p:txBody>
      </p:sp>
      <p:pic>
        <p:nvPicPr>
          <p:cNvPr id="9" name="图片 8"/>
          <p:cNvPicPr>
            <a:picLocks noChangeAspect="1"/>
          </p:cNvPicPr>
          <p:nvPr/>
        </p:nvPicPr>
        <p:blipFill>
          <a:blip r:embed="rId4"/>
          <a:stretch>
            <a:fillRect/>
          </a:stretch>
        </p:blipFill>
        <p:spPr>
          <a:xfrm>
            <a:off x="8285877" y="3785923"/>
            <a:ext cx="1784448" cy="2440204"/>
          </a:xfrm>
          <a:prstGeom prst="rect">
            <a:avLst/>
          </a:prstGeom>
        </p:spPr>
      </p:pic>
      <p:pic>
        <p:nvPicPr>
          <p:cNvPr id="12" name="图片 11"/>
          <p:cNvPicPr>
            <a:picLocks noChangeAspect="1"/>
          </p:cNvPicPr>
          <p:nvPr/>
        </p:nvPicPr>
        <p:blipFill>
          <a:blip r:embed="rId5"/>
          <a:stretch>
            <a:fillRect/>
          </a:stretch>
        </p:blipFill>
        <p:spPr>
          <a:xfrm>
            <a:off x="1423397" y="2119745"/>
            <a:ext cx="1674606" cy="243368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16732" y="1163756"/>
            <a:ext cx="3902472" cy="784937"/>
          </a:xfrm>
        </p:spPr>
        <p:txBody>
          <a:bodyPr/>
          <a:lstStyle/>
          <a:p>
            <a:pPr marL="0" indent="0">
              <a:buNone/>
            </a:pP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clock&#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7074" y="1177261"/>
            <a:ext cx="5818632" cy="413308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2227" y="2718977"/>
            <a:ext cx="5363969" cy="1446550"/>
          </a:xfrm>
          <a:prstGeom prst="rect">
            <a:avLst/>
          </a:prstGeom>
          <a:noFill/>
        </p:spPr>
        <p:txBody>
          <a:bodyPr wrap="none" lIns="91440" tIns="45720" rIns="91440" bIns="45720">
            <a:spAutoFit/>
          </a:bodyPr>
          <a:lstStyle/>
          <a:p>
            <a:pPr algn="ctr"/>
            <a:r>
              <a:rPr lang="en-US" altLang="zh-CN" sz="8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US" sz="8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
          <p:cNvSpPr/>
          <p:nvPr/>
        </p:nvSpPr>
        <p:spPr>
          <a:xfrm>
            <a:off x="194310" y="1067435"/>
            <a:ext cx="9149715" cy="76200"/>
          </a:xfrm>
          <a:prstGeom prst="roundRect">
            <a:avLst>
              <a:gd name="adj" fmla="val 50000"/>
            </a:avLst>
          </a:prstGeom>
          <a:solidFill>
            <a:schemeClr val="bg1">
              <a:lumMod val="65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endParaRPr lang="zh-CN" altLang="en-US" sz="2400">
              <a:solidFill>
                <a:prstClr val="white"/>
              </a:solidFill>
              <a:latin typeface="微软雅黑" panose="020B0503020204020204" charset="-122"/>
              <a:ea typeface="微软雅黑" panose="020B0503020204020204" charset="-122"/>
            </a:endParaRPr>
          </a:p>
        </p:txBody>
      </p:sp>
      <p:sp>
        <p:nvSpPr>
          <p:cNvPr id="7" name="文本框 6"/>
          <p:cNvSpPr txBox="1"/>
          <p:nvPr/>
        </p:nvSpPr>
        <p:spPr>
          <a:xfrm>
            <a:off x="2174875" y="182245"/>
            <a:ext cx="4922520" cy="768350"/>
          </a:xfrm>
          <a:prstGeom prst="rect">
            <a:avLst/>
          </a:prstGeom>
          <a:noFill/>
        </p:spPr>
        <p:txBody>
          <a:bodyPr wrap="square" rtlCol="0">
            <a:spAutoFit/>
          </a:bodyPr>
          <a:lstStyle/>
          <a:p>
            <a:pPr algn="l">
              <a:buClrTx/>
              <a:buSzTx/>
              <a:buFontTx/>
            </a:pPr>
            <a:r>
              <a:rPr lang="zh-CN" altLang="en-US" sz="4400" b="1">
                <a:ea typeface="宋体" panose="02010600030101010101" pitchFamily="2" charset="-122"/>
              </a:rPr>
              <a:t>项目概述</a:t>
            </a:r>
            <a:endParaRPr lang="zh-CN" altLang="en-US" sz="4400" b="1">
              <a:ea typeface="宋体" panose="02010600030101010101" pitchFamily="2" charset="-122"/>
            </a:endParaRPr>
          </a:p>
        </p:txBody>
      </p:sp>
      <p:sp>
        <p:nvSpPr>
          <p:cNvPr id="2" name="内容占位符 1"/>
          <p:cNvSpPr>
            <a:spLocks noGrp="1"/>
          </p:cNvSpPr>
          <p:nvPr>
            <p:ph idx="1"/>
          </p:nvPr>
        </p:nvSpPr>
        <p:spPr>
          <a:xfrm>
            <a:off x="1560184" y="1850606"/>
            <a:ext cx="8067676" cy="4032530"/>
          </a:xfrm>
        </p:spPr>
        <p:txBody>
          <a:bodyPr/>
          <a:lstStyle/>
          <a:p>
            <a:r>
              <a:rPr lang="zh-CN" altLang="en-US" dirty="0"/>
              <a:t>小组成员各自选用不同的数据集，通过</a:t>
            </a:r>
            <a:r>
              <a:rPr lang="en-US" altLang="zh-CN" dirty="0" err="1"/>
              <a:t>SparkSQL</a:t>
            </a:r>
            <a:r>
              <a:rPr lang="zh-CN" altLang="en-US" dirty="0"/>
              <a:t>进行数据分析，并将分析代码打包成</a:t>
            </a:r>
            <a:r>
              <a:rPr lang="en-US" altLang="zh-CN" dirty="0"/>
              <a:t>jar</a:t>
            </a:r>
            <a:r>
              <a:rPr lang="zh-CN" altLang="en-US" dirty="0"/>
              <a:t>包部署到</a:t>
            </a:r>
            <a:r>
              <a:rPr lang="en-US" altLang="zh-CN" dirty="0"/>
              <a:t>Linux</a:t>
            </a:r>
            <a:r>
              <a:rPr lang="zh-CN" altLang="en-US" dirty="0"/>
              <a:t>上，利用</a:t>
            </a:r>
            <a:r>
              <a:rPr lang="en-US" altLang="zh-CN" dirty="0"/>
              <a:t>Spark</a:t>
            </a:r>
            <a:r>
              <a:rPr lang="zh-CN" altLang="en-US" dirty="0"/>
              <a:t>进行实时数据处理。最终，分析结果通过积木报表进行可视化展示。</a:t>
            </a:r>
            <a:endParaRPr lang="zh-CN" altLang="en-US" dirty="0"/>
          </a:p>
          <a:p>
            <a:r>
              <a:rPr lang="zh-CN" altLang="en-US" dirty="0"/>
              <a:t>数据集涵盖电子商务的各个方面，包括整体电子销售分析、电子商务订单欺诈分析、双十一化妆品销售分析以及电商平台的冰箱销售数据分析。</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1820" y="2328068"/>
            <a:ext cx="9144000" cy="1835990"/>
          </a:xfrm>
        </p:spPr>
        <p:txBody>
          <a:bodyPr/>
          <a:lstStyle/>
          <a:p>
            <a:r>
              <a:rPr lang="zh-CN" altLang="en-US" sz="6000" dirty="0">
                <a:latin typeface="微软雅黑" panose="020B0503020204020204" charset="-122"/>
                <a:ea typeface="微软雅黑" panose="020B0503020204020204" charset="-122"/>
              </a:rPr>
              <a:t>项目展示</a:t>
            </a:r>
            <a:endParaRPr lang="zh-CN" altLang="en-US" sz="6000" dirty="0">
              <a:solidFill>
                <a:srgbClr val="C00000"/>
              </a:solidFill>
              <a:latin typeface="微软雅黑" panose="020B0503020204020204" charset="-122"/>
              <a:ea typeface="微软雅黑" panose="020B0503020204020204" charset="-122"/>
            </a:endParaRPr>
          </a:p>
        </p:txBody>
      </p:sp>
      <p:pic>
        <p:nvPicPr>
          <p:cNvPr id="6" name="Picture 5" descr="A close up of a logo&#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1132" y="1119708"/>
            <a:ext cx="1620320" cy="16108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2573518" y="3190518"/>
            <a:ext cx="6956981" cy="1164665"/>
          </a:xfrm>
        </p:spPr>
        <p:txBody>
          <a:bodyPr/>
          <a:lstStyle/>
          <a:p>
            <a:pPr marL="0" indent="0">
              <a:buNone/>
            </a:pPr>
            <a:r>
              <a:rPr lang="en-US" altLang="zh-CN" sz="3000" dirty="0"/>
              <a:t>Park Ⅰ  </a:t>
            </a:r>
            <a:r>
              <a:rPr lang="zh-CN" altLang="en-US" sz="3000" dirty="0"/>
              <a:t>电子商务综合性以及欺诈分析</a:t>
            </a:r>
            <a:endParaRPr lang="en-US" altLang="zh-CN" sz="3000" dirty="0"/>
          </a:p>
          <a:p>
            <a:pPr marL="0" indent="0">
              <a:buNone/>
            </a:pPr>
            <a:r>
              <a:rPr lang="en-US" altLang="zh-CN" dirty="0"/>
              <a:t>   </a:t>
            </a:r>
            <a:endParaRPr lang="zh-CN" altLang="en-US" dirty="0"/>
          </a:p>
        </p:txBody>
      </p:sp>
      <p:sp>
        <p:nvSpPr>
          <p:cNvPr id="2" name="文本框 1"/>
          <p:cNvSpPr txBox="1"/>
          <p:nvPr/>
        </p:nvSpPr>
        <p:spPr>
          <a:xfrm>
            <a:off x="9530499" y="5910605"/>
            <a:ext cx="1633781" cy="369332"/>
          </a:xfrm>
          <a:prstGeom prst="rect">
            <a:avLst/>
          </a:prstGeom>
          <a:noFill/>
        </p:spPr>
        <p:txBody>
          <a:bodyPr wrap="none" rtlCol="0">
            <a:spAutoFit/>
          </a:bodyPr>
          <a:lstStyle/>
          <a:p>
            <a:r>
              <a:rPr lang="zh-CN" altLang="en-US" dirty="0"/>
              <a:t>主讲人</a:t>
            </a:r>
            <a:r>
              <a:rPr lang="en-US" altLang="zh-CN" dirty="0"/>
              <a:t>:</a:t>
            </a:r>
            <a:r>
              <a:rPr lang="zh-CN" altLang="en-US" dirty="0"/>
              <a:t>张泽庆</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796501" y="4218040"/>
            <a:ext cx="6581652" cy="784937"/>
          </a:xfrm>
        </p:spPr>
        <p:txBody>
          <a:bodyPr/>
          <a:lstStyle/>
          <a:p>
            <a:pPr marL="0" indent="0">
              <a:buNone/>
            </a:pPr>
            <a:r>
              <a:rPr lang="zh-CN" altLang="en-US" sz="2400" dirty="0"/>
              <a:t>此数据集提供了关于电子商务交易的全面信息，涵盖了从交易金额、支付方式、产品类别到客户信息、设备信息、地址信息以及欺诈标记等多个维度。通过对这些数据进行分析，可以深入了解电子商务平台上的交易行为和模式，并发现潜在的欺诈行为。</a:t>
            </a:r>
            <a:endParaRPr lang="zh-CN" altLang="en-US" sz="2400" dirty="0"/>
          </a:p>
        </p:txBody>
      </p:sp>
      <p:pic>
        <p:nvPicPr>
          <p:cNvPr id="5" name="图片 4"/>
          <p:cNvPicPr>
            <a:picLocks noChangeAspect="1"/>
          </p:cNvPicPr>
          <p:nvPr/>
        </p:nvPicPr>
        <p:blipFill>
          <a:blip r:embed="rId1"/>
          <a:stretch>
            <a:fillRect/>
          </a:stretch>
        </p:blipFill>
        <p:spPr>
          <a:xfrm>
            <a:off x="537326" y="1411818"/>
            <a:ext cx="10127531" cy="2083529"/>
          </a:xfrm>
          <a:prstGeom prst="rect">
            <a:avLst/>
          </a:prstGeom>
        </p:spPr>
      </p:pic>
      <p:sp>
        <p:nvSpPr>
          <p:cNvPr id="7" name="文本框 6"/>
          <p:cNvSpPr txBox="1"/>
          <p:nvPr/>
        </p:nvSpPr>
        <p:spPr>
          <a:xfrm>
            <a:off x="1036949" y="4308049"/>
            <a:ext cx="3667026" cy="2308324"/>
          </a:xfrm>
          <a:prstGeom prst="rect">
            <a:avLst/>
          </a:prstGeom>
          <a:noFill/>
        </p:spPr>
        <p:txBody>
          <a:bodyPr wrap="square" rtlCol="0">
            <a:spAutoFit/>
          </a:bodyPr>
          <a:lstStyle/>
          <a:p>
            <a:r>
              <a:rPr lang="zh-CN" altLang="en-US" dirty="0"/>
              <a:t>数据源文件大小 </a:t>
            </a:r>
            <a:r>
              <a:rPr lang="en-US" altLang="zh-CN" dirty="0"/>
              <a:t>320.8MB</a:t>
            </a:r>
            <a:endParaRPr lang="en-US" altLang="zh-CN" dirty="0"/>
          </a:p>
          <a:p>
            <a:r>
              <a:rPr lang="zh-CN" altLang="en-US" dirty="0"/>
              <a:t>数据源</a:t>
            </a:r>
            <a:r>
              <a:rPr lang="en-US" altLang="zh-CN" dirty="0"/>
              <a:t>Kaggle,</a:t>
            </a:r>
            <a:endParaRPr lang="en-US" altLang="zh-CN" dirty="0"/>
          </a:p>
          <a:p>
            <a:r>
              <a:rPr lang="en-US" altLang="zh-CN" dirty="0"/>
              <a:t>https://www.kaggle.com/datasets/shriyashjagtap/fraudulent-e-commerce-transactions/data?select=Fraudulent_E-Commerce_Transaction_Data.csv</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p:cNvPicPr>
            <a:picLocks noGrp="1" noChangeAspect="1"/>
          </p:cNvPicPr>
          <p:nvPr>
            <p:ph idx="1"/>
          </p:nvPr>
        </p:nvPicPr>
        <p:blipFill rotWithShape="1">
          <a:blip r:embed="rId1"/>
          <a:srcRect l="1" t="7467" r="1701"/>
          <a:stretch>
            <a:fillRect/>
          </a:stretch>
        </p:blipFill>
        <p:spPr>
          <a:xfrm>
            <a:off x="734729" y="1131933"/>
            <a:ext cx="5009884" cy="3261523"/>
          </a:xfrm>
        </p:spPr>
      </p:pic>
      <p:sp>
        <p:nvSpPr>
          <p:cNvPr id="7" name="文本框 6"/>
          <p:cNvSpPr txBox="1"/>
          <p:nvPr/>
        </p:nvSpPr>
        <p:spPr>
          <a:xfrm>
            <a:off x="6013756" y="1329180"/>
            <a:ext cx="5281823" cy="2308324"/>
          </a:xfrm>
          <a:prstGeom prst="rect">
            <a:avLst/>
          </a:prstGeom>
          <a:noFill/>
        </p:spPr>
        <p:txBody>
          <a:bodyPr wrap="square" rtlCol="0">
            <a:spAutoFit/>
          </a:bodyPr>
          <a:lstStyle/>
          <a:p>
            <a:r>
              <a:rPr lang="zh-CN" altLang="en-US" dirty="0"/>
              <a:t>这是分析了不同年龄段的网购人群占比</a:t>
            </a:r>
            <a:endParaRPr lang="en-US" altLang="zh-CN" dirty="0"/>
          </a:p>
          <a:p>
            <a:r>
              <a:rPr lang="en-US" altLang="zh-CN" dirty="0"/>
              <a:t>19-35</a:t>
            </a:r>
            <a:r>
              <a:rPr lang="zh-CN" altLang="en-US" dirty="0"/>
              <a:t>岁的网购人群比例最大，</a:t>
            </a:r>
            <a:endParaRPr lang="en-US" altLang="zh-CN" dirty="0"/>
          </a:p>
          <a:p>
            <a:r>
              <a:rPr lang="zh-CN" altLang="en-US" dirty="0"/>
              <a:t>说明这个年龄段的人群是网购的主要力量。</a:t>
            </a:r>
            <a:endParaRPr lang="en-US" altLang="zh-CN" dirty="0"/>
          </a:p>
          <a:p>
            <a:r>
              <a:rPr lang="en-US" altLang="zh-CN" dirty="0"/>
              <a:t>36-51</a:t>
            </a:r>
            <a:r>
              <a:rPr lang="zh-CN" altLang="en-US" dirty="0"/>
              <a:t>岁的人群次之，也是网购的重要人群。</a:t>
            </a:r>
            <a:endParaRPr lang="en-US" altLang="zh-CN" dirty="0"/>
          </a:p>
          <a:p>
            <a:r>
              <a:rPr lang="en-US" altLang="zh-CN" dirty="0"/>
              <a:t>52-100</a:t>
            </a:r>
            <a:r>
              <a:rPr lang="zh-CN" altLang="en-US" dirty="0"/>
              <a:t>岁和</a:t>
            </a:r>
            <a:r>
              <a:rPr lang="en-US" altLang="zh-CN" dirty="0"/>
              <a:t>0-18</a:t>
            </a:r>
            <a:r>
              <a:rPr lang="zh-CN" altLang="en-US" dirty="0"/>
              <a:t>岁的网购比例相对较小，</a:t>
            </a:r>
            <a:endParaRPr lang="en-US" altLang="zh-CN" dirty="0"/>
          </a:p>
          <a:p>
            <a:r>
              <a:rPr lang="zh-CN" altLang="en-US" dirty="0"/>
              <a:t>说明这两个年龄段的人群网购活跃度较低。</a:t>
            </a:r>
            <a:endParaRPr lang="zh-CN" altLang="en-US" dirty="0"/>
          </a:p>
          <a:p>
            <a:r>
              <a:rPr lang="zh-CN" altLang="en-US" dirty="0"/>
              <a:t>电商平台制定针对不同年龄段的市场策略时，</a:t>
            </a:r>
            <a:endParaRPr lang="en-US" altLang="zh-CN" dirty="0"/>
          </a:p>
          <a:p>
            <a:r>
              <a:rPr lang="zh-CN" altLang="en-US" dirty="0"/>
              <a:t>应该重点关注</a:t>
            </a:r>
            <a:r>
              <a:rPr lang="en-US" altLang="zh-CN" dirty="0"/>
              <a:t>19-35</a:t>
            </a:r>
            <a:r>
              <a:rPr lang="zh-CN" altLang="en-US" dirty="0"/>
              <a:t>岁和</a:t>
            </a:r>
            <a:r>
              <a:rPr lang="en-US" altLang="zh-CN" dirty="0"/>
              <a:t>36-51</a:t>
            </a:r>
            <a:r>
              <a:rPr lang="zh-CN" altLang="en-US" dirty="0"/>
              <a:t>岁的用户群体。</a:t>
            </a:r>
            <a:endParaRPr lang="zh-CN" altLang="en-US" dirty="0"/>
          </a:p>
        </p:txBody>
      </p:sp>
      <p:pic>
        <p:nvPicPr>
          <p:cNvPr id="14" name="图片 13"/>
          <p:cNvPicPr>
            <a:picLocks noChangeAspect="1"/>
          </p:cNvPicPr>
          <p:nvPr/>
        </p:nvPicPr>
        <p:blipFill>
          <a:blip r:embed="rId2"/>
          <a:stretch>
            <a:fillRect/>
          </a:stretch>
        </p:blipFill>
        <p:spPr>
          <a:xfrm>
            <a:off x="6447389" y="3971155"/>
            <a:ext cx="3819538" cy="2736219"/>
          </a:xfrm>
          <a:prstGeom prst="rect">
            <a:avLst/>
          </a:prstGeom>
        </p:spPr>
      </p:pic>
      <p:sp>
        <p:nvSpPr>
          <p:cNvPr id="15" name="文本框 14"/>
          <p:cNvSpPr txBox="1"/>
          <p:nvPr/>
        </p:nvSpPr>
        <p:spPr>
          <a:xfrm>
            <a:off x="5355541" y="441531"/>
            <a:ext cx="2683565" cy="553998"/>
          </a:xfrm>
          <a:prstGeom prst="rect">
            <a:avLst/>
          </a:prstGeom>
          <a:noFill/>
        </p:spPr>
        <p:txBody>
          <a:bodyPr wrap="square" rtlCol="0">
            <a:spAutoFit/>
          </a:bodyPr>
          <a:lstStyle/>
          <a:p>
            <a:r>
              <a:rPr lang="zh-CN" altLang="en-US" sz="3000" dirty="0">
                <a:solidFill>
                  <a:schemeClr val="tx2"/>
                </a:solidFill>
              </a:rPr>
              <a:t>整体分析</a:t>
            </a:r>
            <a:endParaRPr lang="zh-CN" altLang="en-US" sz="3000" dirty="0">
              <a:solidFill>
                <a:schemeClr val="tx2"/>
              </a:solidFill>
            </a:endParaRPr>
          </a:p>
        </p:txBody>
      </p:sp>
      <p:sp>
        <p:nvSpPr>
          <p:cNvPr id="16" name="文本框 15"/>
          <p:cNvSpPr txBox="1"/>
          <p:nvPr/>
        </p:nvSpPr>
        <p:spPr>
          <a:xfrm>
            <a:off x="1019658" y="3971155"/>
            <a:ext cx="4440025" cy="2585323"/>
          </a:xfrm>
          <a:prstGeom prst="rect">
            <a:avLst/>
          </a:prstGeom>
          <a:noFill/>
        </p:spPr>
        <p:txBody>
          <a:bodyPr wrap="square" rtlCol="0">
            <a:spAutoFit/>
          </a:bodyPr>
          <a:lstStyle/>
          <a:p>
            <a:r>
              <a:rPr lang="zh-CN" altLang="en-US" dirty="0"/>
              <a:t>低金额</a:t>
            </a:r>
            <a:r>
              <a:rPr lang="en-US" altLang="zh-CN" dirty="0"/>
              <a:t>:</a:t>
            </a:r>
            <a:r>
              <a:rPr lang="zh-CN" altLang="en-US" dirty="0"/>
              <a:t>银行转账可能被认为更安全，且手续费低。</a:t>
            </a:r>
            <a:endParaRPr lang="zh-CN" altLang="en-US" dirty="0"/>
          </a:p>
          <a:p>
            <a:r>
              <a:rPr lang="zh-CN" altLang="en-US" dirty="0"/>
              <a:t>高金额：用户可能倾向于使用银行转账以避免信用卡支付的高额手续费或信用卡限额。</a:t>
            </a:r>
            <a:endParaRPr lang="zh-CN" altLang="en-US" dirty="0"/>
          </a:p>
          <a:p>
            <a:r>
              <a:rPr lang="zh-CN" altLang="en-US" dirty="0"/>
              <a:t>中间金额区间</a:t>
            </a:r>
            <a:r>
              <a:rPr lang="en-US" altLang="zh-CN" dirty="0"/>
              <a:t>:</a:t>
            </a:r>
            <a:endParaRPr lang="en-US" altLang="zh-CN" dirty="0"/>
          </a:p>
          <a:p>
            <a:r>
              <a:rPr lang="zh-CN" altLang="en-US" dirty="0"/>
              <a:t>信用卡支付方便快捷，且在中等金额区间内，用户不太在意手续费问题，因为有享受信用卡的积分和折扣优惠。</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1"/>
          <a:stretch>
            <a:fillRect/>
          </a:stretch>
        </p:blipFill>
        <p:spPr>
          <a:xfrm>
            <a:off x="6531953" y="3177854"/>
            <a:ext cx="4940467" cy="3680146"/>
          </a:xfrm>
        </p:spPr>
      </p:pic>
      <p:pic>
        <p:nvPicPr>
          <p:cNvPr id="5" name="图片 4"/>
          <p:cNvPicPr>
            <a:picLocks noChangeAspect="1"/>
          </p:cNvPicPr>
          <p:nvPr/>
        </p:nvPicPr>
        <p:blipFill>
          <a:blip r:embed="rId2"/>
          <a:stretch>
            <a:fillRect/>
          </a:stretch>
        </p:blipFill>
        <p:spPr>
          <a:xfrm>
            <a:off x="246295" y="1060465"/>
            <a:ext cx="5171797" cy="3010074"/>
          </a:xfrm>
          <a:prstGeom prst="rect">
            <a:avLst/>
          </a:prstGeom>
        </p:spPr>
      </p:pic>
      <p:sp>
        <p:nvSpPr>
          <p:cNvPr id="10" name="文本框 9"/>
          <p:cNvSpPr txBox="1"/>
          <p:nvPr/>
        </p:nvSpPr>
        <p:spPr>
          <a:xfrm>
            <a:off x="261593" y="4448607"/>
            <a:ext cx="7367046" cy="2031325"/>
          </a:xfrm>
          <a:prstGeom prst="rect">
            <a:avLst/>
          </a:prstGeom>
          <a:noFill/>
        </p:spPr>
        <p:txBody>
          <a:bodyPr wrap="square">
            <a:spAutoFit/>
          </a:bodyPr>
          <a:lstStyle/>
          <a:p>
            <a:r>
              <a:rPr lang="zh-CN" altLang="en-US" dirty="0"/>
              <a:t>①注册时长在</a:t>
            </a:r>
            <a:r>
              <a:rPr lang="en-US" altLang="zh-CN" dirty="0"/>
              <a:t>0-100</a:t>
            </a:r>
            <a:r>
              <a:rPr lang="zh-CN" altLang="en-US" dirty="0"/>
              <a:t>天内的账户欺诈率最高，达到</a:t>
            </a:r>
            <a:r>
              <a:rPr lang="en-US" altLang="zh-CN" dirty="0"/>
              <a:t>9.798%.</a:t>
            </a:r>
            <a:endParaRPr lang="en-US" altLang="zh-CN" dirty="0"/>
          </a:p>
          <a:p>
            <a:r>
              <a:rPr lang="zh-CN" altLang="en-US" dirty="0"/>
              <a:t>账户时长在</a:t>
            </a:r>
            <a:r>
              <a:rPr lang="en-US" altLang="zh-CN" dirty="0"/>
              <a:t>0-100</a:t>
            </a:r>
            <a:r>
              <a:rPr lang="zh-CN" altLang="en-US" dirty="0"/>
              <a:t>天的用户可能是新用户，新用户在注册初期容易成为欺诈目标，或者新账户中存在更多的欺诈性账户。</a:t>
            </a:r>
            <a:endParaRPr lang="en-US" altLang="zh-CN" dirty="0"/>
          </a:p>
          <a:p>
            <a:r>
              <a:rPr lang="zh-CN" altLang="en-US" dirty="0"/>
              <a:t>对此可以采取更严格的审核和监控措施，降低欺诈率。</a:t>
            </a:r>
            <a:endParaRPr lang="zh-CN" altLang="en-US" dirty="0"/>
          </a:p>
          <a:p>
            <a:r>
              <a:rPr lang="zh-CN" altLang="en-US" dirty="0"/>
              <a:t>提供一些验证措施，例如双因素认证，以提高账户安全性。</a:t>
            </a:r>
            <a:endParaRPr lang="en-US" altLang="zh-CN" dirty="0"/>
          </a:p>
          <a:p>
            <a:r>
              <a:rPr lang="zh-CN" altLang="en-US" dirty="0"/>
              <a:t>②注册时长在</a:t>
            </a:r>
            <a:r>
              <a:rPr lang="en-US" altLang="zh-CN" dirty="0"/>
              <a:t>301</a:t>
            </a:r>
            <a:r>
              <a:rPr lang="zh-CN" altLang="en-US" dirty="0"/>
              <a:t>天及以上订单数量最少</a:t>
            </a:r>
            <a:r>
              <a:rPr lang="en-US" altLang="zh-CN" dirty="0"/>
              <a:t>,</a:t>
            </a:r>
            <a:r>
              <a:rPr lang="zh-CN" altLang="en-US" dirty="0"/>
              <a:t> 对于老用户</a:t>
            </a:r>
            <a:r>
              <a:rPr lang="en-US" altLang="zh-CN" dirty="0"/>
              <a:t>,</a:t>
            </a:r>
            <a:r>
              <a:rPr lang="zh-CN" altLang="en-US" dirty="0"/>
              <a:t>可以提供一些忠诚度奖励，鼓励持续消费。</a:t>
            </a:r>
            <a:endParaRPr lang="zh-CN" altLang="en-US" dirty="0"/>
          </a:p>
        </p:txBody>
      </p:sp>
      <p:sp>
        <p:nvSpPr>
          <p:cNvPr id="14" name="文本框 13"/>
          <p:cNvSpPr txBox="1"/>
          <p:nvPr/>
        </p:nvSpPr>
        <p:spPr>
          <a:xfrm>
            <a:off x="5540605" y="1532230"/>
            <a:ext cx="5554744" cy="1754326"/>
          </a:xfrm>
          <a:prstGeom prst="rect">
            <a:avLst/>
          </a:prstGeom>
          <a:noFill/>
        </p:spPr>
        <p:txBody>
          <a:bodyPr wrap="square">
            <a:spAutoFit/>
          </a:bodyPr>
          <a:lstStyle/>
          <a:p>
            <a:r>
              <a:rPr lang="zh-CN" altLang="en-US" dirty="0"/>
              <a:t>①服装类别</a:t>
            </a:r>
            <a:r>
              <a:rPr lang="en-US" altLang="zh-CN" dirty="0"/>
              <a:t>,</a:t>
            </a:r>
            <a:r>
              <a:rPr lang="zh-CN" altLang="en-US" dirty="0"/>
              <a:t>电子产品和健康美容类别的最大订单金额相对较高。这表明可以</a:t>
            </a:r>
            <a:r>
              <a:rPr lang="en-US" altLang="zh-CN" dirty="0"/>
              <a:t>,</a:t>
            </a:r>
            <a:r>
              <a:rPr lang="zh-CN" altLang="en-US" dirty="0"/>
              <a:t>可以进一步推广高价产品，吸引更多高消费用户。这些类别的高价商品有较大的市场需求</a:t>
            </a:r>
            <a:endParaRPr lang="en-US" altLang="zh-CN" dirty="0"/>
          </a:p>
          <a:p>
            <a:r>
              <a:rPr lang="zh-CN" altLang="en-US" dirty="0"/>
              <a:t>②家居和园艺、玩具和游戏类别订单可以通过丰富产品线吸引用户</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2573518" y="3190518"/>
            <a:ext cx="6956981" cy="1164665"/>
          </a:xfrm>
        </p:spPr>
        <p:txBody>
          <a:bodyPr/>
          <a:lstStyle/>
          <a:p>
            <a:pPr marL="0" indent="0">
              <a:buNone/>
            </a:pPr>
            <a:r>
              <a:rPr lang="en-US" altLang="zh-CN" sz="3000" dirty="0"/>
              <a:t>Park Ⅱ</a:t>
            </a:r>
            <a:r>
              <a:rPr lang="zh-CN" altLang="en-US" sz="3000" dirty="0"/>
              <a:t>京东平台冰箱销售数据分析</a:t>
            </a:r>
            <a:endParaRPr lang="zh-CN" altLang="en-US" dirty="0"/>
          </a:p>
        </p:txBody>
      </p:sp>
      <p:sp>
        <p:nvSpPr>
          <p:cNvPr id="2" name="文本框 1"/>
          <p:cNvSpPr txBox="1"/>
          <p:nvPr/>
        </p:nvSpPr>
        <p:spPr>
          <a:xfrm>
            <a:off x="9530499" y="5910605"/>
            <a:ext cx="1633781" cy="369332"/>
          </a:xfrm>
          <a:prstGeom prst="rect">
            <a:avLst/>
          </a:prstGeom>
          <a:noFill/>
        </p:spPr>
        <p:txBody>
          <a:bodyPr wrap="none" rtlCol="0">
            <a:spAutoFit/>
          </a:bodyPr>
          <a:lstStyle/>
          <a:p>
            <a:r>
              <a:rPr lang="zh-CN" altLang="en-US" dirty="0"/>
              <a:t>主讲人</a:t>
            </a:r>
            <a:r>
              <a:rPr lang="en-US" altLang="zh-CN" dirty="0"/>
              <a:t>:</a:t>
            </a:r>
            <a:r>
              <a:rPr lang="zh-CN" altLang="en-US" dirty="0"/>
              <a:t>程树显</a:t>
            </a:r>
            <a:endParaRPr lang="zh-CN" altLang="en-US" dirty="0"/>
          </a:p>
        </p:txBody>
      </p:sp>
    </p:spTree>
  </p:cSld>
  <p:clrMapOvr>
    <a:masterClrMapping/>
  </p:clrMapOvr>
</p:sld>
</file>

<file path=ppt/tags/tag1.xml><?xml version="1.0" encoding="utf-8"?>
<p:tagLst xmlns:p="http://schemas.openxmlformats.org/presentationml/2006/main">
  <p:tag name="commondata" val="eyJoZGlkIjoiODVmN2VlYTE4MDY4ZWQxZDgyMDVhZjAyNjlhOTk2YTQifQ=="/>
</p:tagLst>
</file>

<file path=ppt/theme/_rels/theme1.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Whit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Lantinghei SC Heavy"/>
        <a:ea typeface="Lantinghei SC Heavy"/>
        <a:cs typeface="Lantinghei SC Heavy"/>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50800" dist="25400" dir="5400000" algn="ctr" rotWithShape="0">
            <a:srgbClr val="000000">
              <a:alpha val="50000"/>
            </a:srgbClr>
          </a:outerShdw>
        </a:effectLst>
      </a:spPr>
      <a:bodyPr vert="horz" wrap="square" lIns="71437" tIns="71437" rIns="71437" bIns="71437" numCol="1" anchor="ctr" anchorCtr="0" compatLnSpc="1">
        <a:spAutoFit/>
      </a:bodyPr>
      <a:lstStyle>
        <a:defPPr marL="0" marR="0" indent="0" algn="ctr" defTabSz="821055" rtl="0" eaLnBrk="1" fontAlgn="base" latinLnBrk="0" hangingPunct="0">
          <a:lnSpc>
            <a:spcPct val="100000"/>
          </a:lnSpc>
          <a:spcBef>
            <a:spcPct val="0"/>
          </a:spcBef>
          <a:spcAft>
            <a:spcPct val="0"/>
          </a:spcAft>
          <a:buClrTx/>
          <a:buSzTx/>
          <a:buFontTx/>
          <a:buNone/>
          <a:defRPr kumimoji="0" lang="zh-CN" altLang="zh-CN" sz="50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50800" dist="25400" dir="5400000" algn="ctr" rotWithShape="0">
            <a:srgbClr val="000000">
              <a:alpha val="50000"/>
            </a:srgbClr>
          </a:outerShdw>
        </a:effectLst>
      </a:spPr>
      <a:bodyPr vert="horz" wrap="square" lIns="71437" tIns="71437" rIns="71437" bIns="71437" numCol="1" anchor="ctr" anchorCtr="0" compatLnSpc="1">
        <a:spAutoFit/>
      </a:bodyPr>
      <a:lstStyle>
        <a:defPPr marL="0" marR="0" indent="0" algn="ctr" defTabSz="821055" rtl="0" eaLnBrk="1" fontAlgn="base" latinLnBrk="0" hangingPunct="0">
          <a:lnSpc>
            <a:spcPct val="100000"/>
          </a:lnSpc>
          <a:spcBef>
            <a:spcPct val="0"/>
          </a:spcBef>
          <a:spcAft>
            <a:spcPct val="0"/>
          </a:spcAft>
          <a:buClrTx/>
          <a:buSzTx/>
          <a:buFontTx/>
          <a:buNone/>
          <a:defRPr kumimoji="0" lang="zh-CN" altLang="zh-CN" sz="50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2412</Words>
  <Application>WPS 演示</Application>
  <PresentationFormat>宽屏</PresentationFormat>
  <Paragraphs>149</Paragraphs>
  <Slides>22</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宋体</vt:lpstr>
      <vt:lpstr>Wingdings</vt:lpstr>
      <vt:lpstr>Helvetica Light</vt:lpstr>
      <vt:lpstr>Lantinghei SC Heavy</vt:lpstr>
      <vt:lpstr>Segoe Print</vt:lpstr>
      <vt:lpstr>Söhne</vt:lpstr>
      <vt:lpstr>Microsoft JhengHei</vt:lpstr>
      <vt:lpstr>微软雅黑</vt:lpstr>
      <vt:lpstr>Arial Unicode MS</vt:lpstr>
      <vt:lpstr>Calibri</vt:lpstr>
      <vt:lpstr>Helvetica Light</vt:lpstr>
      <vt:lpstr>White</vt:lpstr>
      <vt:lpstr>学期项目展示 HiveAnalyticsHub</vt:lpstr>
      <vt:lpstr>团队介绍</vt:lpstr>
      <vt:lpstr>PowerPoint 演示文稿</vt:lpstr>
      <vt:lpstr>项目展示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Gaurav Pandey</dc:creator>
  <cp:lastModifiedBy>拾光</cp:lastModifiedBy>
  <cp:revision>270</cp:revision>
  <dcterms:created xsi:type="dcterms:W3CDTF">2018-12-12T03:00:00Z</dcterms:created>
  <dcterms:modified xsi:type="dcterms:W3CDTF">2024-06-02T16:01:03Z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3542671A2EF740E3AF2EBB8BABF38503_12</vt:lpwstr>
  </property>
</Properties>
</file>